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660" r:id="rId4"/>
  </p:sldMasterIdLst>
  <p:notesMasterIdLst>
    <p:notesMasterId r:id="rId19"/>
  </p:notesMasterIdLst>
  <p:sldIdLst>
    <p:sldId id="434" r:id="rId5"/>
    <p:sldId id="435" r:id="rId6"/>
    <p:sldId id="436" r:id="rId7"/>
    <p:sldId id="437" r:id="rId8"/>
    <p:sldId id="438" r:id="rId9"/>
    <p:sldId id="439" r:id="rId10"/>
    <p:sldId id="440" r:id="rId11"/>
    <p:sldId id="441" r:id="rId12"/>
    <p:sldId id="442" r:id="rId13"/>
    <p:sldId id="443" r:id="rId14"/>
    <p:sldId id="445" r:id="rId15"/>
    <p:sldId id="446" r:id="rId16"/>
    <p:sldId id="447" r:id="rId17"/>
    <p:sldId id="508" r:id="rId18"/>
  </p:sldIdLst>
  <p:sldSz cx="9144000" cy="6858000" type="screen4x3"/>
  <p:notesSz cx="6797675" cy="9929813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A50021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3" autoAdjust="0"/>
    <p:restoredTop sz="95510" autoAdjust="0"/>
  </p:normalViewPr>
  <p:slideViewPr>
    <p:cSldViewPr>
      <p:cViewPr varScale="1">
        <p:scale>
          <a:sx n="108" d="100"/>
          <a:sy n="108" d="100"/>
        </p:scale>
        <p:origin x="155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2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91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91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EBDE7E31-E356-4FE3-A374-CFDC5A1AC5E9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6662"/>
            <a:ext cx="5438140" cy="4468416"/>
          </a:xfrm>
          <a:prstGeom prst="rect">
            <a:avLst/>
          </a:prstGeom>
        </p:spPr>
        <p:txBody>
          <a:bodyPr vert="horz" lIns="93497" tIns="46749" rIns="93497" bIns="46749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5659" cy="49649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431599"/>
            <a:ext cx="2945659" cy="49649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2C6F4D5C-A861-4964-8945-2E746CB7D0E2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37244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6F4D5C-A861-4964-8945-2E746CB7D0E2}" type="slidenum">
              <a:rPr lang="es-MX" smtClean="0"/>
              <a:pPr/>
              <a:t>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20927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6F4D5C-A861-4964-8945-2E746CB7D0E2}" type="slidenum">
              <a:rPr lang="es-MX" smtClean="0"/>
              <a:pPr/>
              <a:t>14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6292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  <p:grpSp>
        <p:nvGrpSpPr>
          <p:cNvPr id="8" name="7 Grupo"/>
          <p:cNvGrpSpPr/>
          <p:nvPr userDrawn="1"/>
        </p:nvGrpSpPr>
        <p:grpSpPr>
          <a:xfrm>
            <a:off x="0" y="0"/>
            <a:ext cx="9540552" cy="6858000"/>
            <a:chOff x="0" y="0"/>
            <a:chExt cx="9540552" cy="6858000"/>
          </a:xfrm>
        </p:grpSpPr>
        <p:sp>
          <p:nvSpPr>
            <p:cNvPr id="9" name="8 Rectángulo"/>
            <p:cNvSpPr/>
            <p:nvPr/>
          </p:nvSpPr>
          <p:spPr>
            <a:xfrm>
              <a:off x="0" y="0"/>
              <a:ext cx="9433048" cy="6858000"/>
            </a:xfrm>
            <a:prstGeom prst="rect">
              <a:avLst/>
            </a:prstGeom>
            <a:solidFill>
              <a:srgbClr val="A5002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7449" t="11812" r="38499" b="66532"/>
            <a:stretch>
              <a:fillRect/>
            </a:stretch>
          </p:blipFill>
          <p:spPr bwMode="auto">
            <a:xfrm>
              <a:off x="0" y="2060848"/>
              <a:ext cx="9540552" cy="2636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  <p:grpSp>
        <p:nvGrpSpPr>
          <p:cNvPr id="7" name="6 Grupo"/>
          <p:cNvGrpSpPr/>
          <p:nvPr userDrawn="1"/>
        </p:nvGrpSpPr>
        <p:grpSpPr>
          <a:xfrm>
            <a:off x="0" y="0"/>
            <a:ext cx="9433048" cy="6858000"/>
            <a:chOff x="0" y="0"/>
            <a:chExt cx="9433048" cy="6858000"/>
          </a:xfrm>
        </p:grpSpPr>
        <p:sp>
          <p:nvSpPr>
            <p:cNvPr id="8" name="7 Rectángulo"/>
            <p:cNvSpPr/>
            <p:nvPr/>
          </p:nvSpPr>
          <p:spPr>
            <a:xfrm>
              <a:off x="0" y="0"/>
              <a:ext cx="9433048" cy="6858000"/>
            </a:xfrm>
            <a:prstGeom prst="rect">
              <a:avLst/>
            </a:prstGeom>
            <a:solidFill>
              <a:srgbClr val="A5002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3600" b="1" dirty="0"/>
            </a:p>
          </p:txBody>
        </p:sp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45654" t="40969" r="34423" b="40328"/>
            <a:stretch>
              <a:fillRect/>
            </a:stretch>
          </p:blipFill>
          <p:spPr bwMode="auto">
            <a:xfrm>
              <a:off x="0" y="0"/>
              <a:ext cx="1584176" cy="83609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10" name="9 Rectángulo"/>
            <p:cNvSpPr/>
            <p:nvPr/>
          </p:nvSpPr>
          <p:spPr>
            <a:xfrm>
              <a:off x="0" y="2348880"/>
              <a:ext cx="9396536" cy="129614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4000" b="1" dirty="0"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  <p:grpSp>
        <p:nvGrpSpPr>
          <p:cNvPr id="7" name="6 Grupo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7 Rectángulo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ln w="762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45654" t="40969" r="34423" b="40328"/>
            <a:stretch>
              <a:fillRect/>
            </a:stretch>
          </p:blipFill>
          <p:spPr bwMode="auto">
            <a:xfrm>
              <a:off x="107504" y="60625"/>
              <a:ext cx="2016224" cy="10641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" name="9 Conector recto"/>
            <p:cNvCxnSpPr/>
            <p:nvPr/>
          </p:nvCxnSpPr>
          <p:spPr>
            <a:xfrm>
              <a:off x="395536" y="1412776"/>
              <a:ext cx="8208912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39451-AEE8-4E0B-A75E-A3F38AA08066}" type="datetimeFigureOut">
              <a:rPr lang="es-MX" smtClean="0"/>
              <a:pPr/>
              <a:t>20/08/2024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BC1E4-0046-4445-88BD-9E3323D83AF0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781081E-BEF8-2E46-B306-4BE07E7233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17565" cy="422595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AD64BEE-E09C-4642-A05A-5B854CBC54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414946"/>
            <a:ext cx="1027200" cy="86871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32463B5-145B-DE41-A6ED-134D18189A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255" y="4419772"/>
            <a:ext cx="1440160" cy="31854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950D257-AFB4-E643-A4FE-59E6BD7C10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255" y="4771085"/>
            <a:ext cx="1440160" cy="26154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F26CA61-43C8-804A-8FA0-37EE967288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255" y="5039039"/>
            <a:ext cx="1063577" cy="261548"/>
          </a:xfrm>
          <a:prstGeom prst="rect">
            <a:avLst/>
          </a:prstGeom>
        </p:spPr>
      </p:pic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93D03AB5-D99E-0547-BE05-485927E44B31}"/>
              </a:ext>
            </a:extLst>
          </p:cNvPr>
          <p:cNvCxnSpPr/>
          <p:nvPr/>
        </p:nvCxnSpPr>
        <p:spPr>
          <a:xfrm>
            <a:off x="467544" y="6453336"/>
            <a:ext cx="835292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AAFBF3C1-304E-4A1E-A76D-B0BFE9BA61F6}"/>
              </a:ext>
            </a:extLst>
          </p:cNvPr>
          <p:cNvSpPr txBox="1"/>
          <p:nvPr/>
        </p:nvSpPr>
        <p:spPr>
          <a:xfrm>
            <a:off x="2251388" y="2386807"/>
            <a:ext cx="64379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CONGRESO NACIONAL &amp; INTERNACIONAL</a:t>
            </a:r>
          </a:p>
          <a:p>
            <a:pPr algn="ctr"/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DE CLIENTES Y PROVEEDORES</a:t>
            </a: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8339795-49AF-4340-AAAE-B1964849F8E8}"/>
              </a:ext>
            </a:extLst>
          </p:cNvPr>
          <p:cNvSpPr txBox="1"/>
          <p:nvPr/>
        </p:nvSpPr>
        <p:spPr>
          <a:xfrm>
            <a:off x="6732240" y="6021288"/>
            <a:ext cx="18004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dirty="0">
                <a:latin typeface="Century Gothic" panose="020B0502020202020204" pitchFamily="34" charset="0"/>
              </a:rPr>
              <a:t>Agosto 23, 2024.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5025011-6581-41F5-9749-76E193E367E6}"/>
              </a:ext>
            </a:extLst>
          </p:cNvPr>
          <p:cNvSpPr txBox="1"/>
          <p:nvPr/>
        </p:nvSpPr>
        <p:spPr>
          <a:xfrm>
            <a:off x="3602377" y="5437533"/>
            <a:ext cx="52180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Ponente: Dr. Víctor Manuel Peña Briseño.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B6B864C-F15C-F371-406B-98B0562D8C06}"/>
              </a:ext>
            </a:extLst>
          </p:cNvPr>
          <p:cNvSpPr txBox="1"/>
          <p:nvPr/>
        </p:nvSpPr>
        <p:spPr>
          <a:xfrm>
            <a:off x="2619278" y="813409"/>
            <a:ext cx="57022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F E R T I Q U I M</a:t>
            </a:r>
            <a:endParaRPr lang="es-MX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642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7B6F682-514E-C346-9C8C-6E3AD4FEE7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4510"/>
            <a:ext cx="843283" cy="81621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C81184E-44B6-B440-A842-54BBD16285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43531"/>
            <a:ext cx="1164013" cy="18805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C769F08-88BB-D44A-A975-1016780B35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521172"/>
            <a:ext cx="1058667" cy="17152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CFBB3CE-B128-9B4E-AB28-0340972DEA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717899"/>
            <a:ext cx="648072" cy="110265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3679EBF-C435-F543-99E6-D45655069A79}"/>
              </a:ext>
            </a:extLst>
          </p:cNvPr>
          <p:cNvCxnSpPr/>
          <p:nvPr/>
        </p:nvCxnSpPr>
        <p:spPr>
          <a:xfrm>
            <a:off x="539552" y="1052736"/>
            <a:ext cx="835292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53289C22-1459-1443-A521-7E1C3EEC7E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524328" y="4511981"/>
            <a:ext cx="1619671" cy="234601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80A0078C-43F6-4C7F-9788-573DDD0C78F1}"/>
              </a:ext>
            </a:extLst>
          </p:cNvPr>
          <p:cNvSpPr txBox="1"/>
          <p:nvPr/>
        </p:nvSpPr>
        <p:spPr>
          <a:xfrm>
            <a:off x="8573327" y="6309320"/>
            <a:ext cx="300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CE12503-1694-7017-CAED-3B0884474D64}"/>
              </a:ext>
            </a:extLst>
          </p:cNvPr>
          <p:cNvSpPr txBox="1"/>
          <p:nvPr/>
        </p:nvSpPr>
        <p:spPr>
          <a:xfrm>
            <a:off x="1619672" y="1628800"/>
            <a:ext cx="6480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“LA RESPONSABILIDAD PENAL DEL EMPRESARIO POR INFORMACIÓN FINANCIERA DOLOSA PROPORCIONADA A INSTITUCIONES DE CRÉDITO, ANTE LA FALTA DE PAGO DE DEUDAS BANCARIAS”.</a:t>
            </a:r>
          </a:p>
        </p:txBody>
      </p:sp>
      <p:sp>
        <p:nvSpPr>
          <p:cNvPr id="12" name="3 CuadroTexto">
            <a:extLst>
              <a:ext uri="{FF2B5EF4-FFF2-40B4-BE49-F238E27FC236}">
                <a16:creationId xmlns:a16="http://schemas.microsoft.com/office/drawing/2014/main" id="{08801C17-F63C-CBB9-8AB2-CDE22184D38D}"/>
              </a:ext>
            </a:extLst>
          </p:cNvPr>
          <p:cNvSpPr txBox="1"/>
          <p:nvPr/>
        </p:nvSpPr>
        <p:spPr>
          <a:xfrm>
            <a:off x="738805" y="3789040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Century Gothic" panose="020B0502020202020204" pitchFamily="34" charset="0"/>
                <a:cs typeface="Arial" pitchFamily="34" charset="0"/>
              </a:rPr>
              <a:t>INTRODUCCIÓN AL TEMA.</a:t>
            </a:r>
          </a:p>
          <a:p>
            <a:pPr algn="ctr"/>
            <a:r>
              <a:rPr lang="es-MX" sz="2400" dirty="0">
                <a:latin typeface="Century Gothic" panose="020B0502020202020204" pitchFamily="34" charset="0"/>
                <a:cs typeface="Arial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098756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7B6F682-514E-C346-9C8C-6E3AD4FEE7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4510"/>
            <a:ext cx="843283" cy="81621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C81184E-44B6-B440-A842-54BBD16285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43531"/>
            <a:ext cx="1164013" cy="18805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C769F08-88BB-D44A-A975-1016780B35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521172"/>
            <a:ext cx="1058667" cy="17152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CFBB3CE-B128-9B4E-AB28-0340972DEA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717899"/>
            <a:ext cx="648072" cy="110265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3679EBF-C435-F543-99E6-D45655069A79}"/>
              </a:ext>
            </a:extLst>
          </p:cNvPr>
          <p:cNvCxnSpPr/>
          <p:nvPr/>
        </p:nvCxnSpPr>
        <p:spPr>
          <a:xfrm>
            <a:off x="539552" y="1052736"/>
            <a:ext cx="835292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53289C22-1459-1443-A521-7E1C3EEC7E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524328" y="4511981"/>
            <a:ext cx="1619671" cy="234601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9A42B369-8C88-41C0-95B6-48FE9C46D35B}"/>
              </a:ext>
            </a:extLst>
          </p:cNvPr>
          <p:cNvSpPr txBox="1"/>
          <p:nvPr/>
        </p:nvSpPr>
        <p:spPr>
          <a:xfrm>
            <a:off x="8573327" y="6309320"/>
            <a:ext cx="300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690EAEB-3ED3-5C5B-6D41-A33E22B20F39}"/>
              </a:ext>
            </a:extLst>
          </p:cNvPr>
          <p:cNvSpPr txBox="1"/>
          <p:nvPr/>
        </p:nvSpPr>
        <p:spPr>
          <a:xfrm>
            <a:off x="2257654" y="169222"/>
            <a:ext cx="6480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Century Gothic" panose="020B0502020202020204" pitchFamily="34" charset="0"/>
                <a:cs typeface="Arial" panose="020B0604020202020204" pitchFamily="34" charset="0"/>
              </a:rPr>
              <a:t>PARA OTORGAMIENTO DE CRÉDITOS O SU REESTRUCTURA </a:t>
            </a:r>
          </a:p>
          <a:p>
            <a:pPr algn="ctr"/>
            <a:r>
              <a:rPr lang="es-ES" b="1" dirty="0">
                <a:latin typeface="Century Gothic" panose="020B0502020202020204" pitchFamily="34" charset="0"/>
                <a:cs typeface="Arial" panose="020B0604020202020204" pitchFamily="34" charset="0"/>
              </a:rPr>
              <a:t>LOS BANCOS DEBEN TOMAR EN CUENTA</a:t>
            </a:r>
          </a:p>
          <a:p>
            <a:pPr algn="ctr"/>
            <a:r>
              <a:rPr lang="es-ES" b="1" dirty="0">
                <a:latin typeface="Century Gothic" panose="020B0502020202020204" pitchFamily="34" charset="0"/>
                <a:cs typeface="Arial" panose="020B0604020202020204" pitchFamily="34" charset="0"/>
              </a:rPr>
              <a:t>(ART. 65 LIC)</a:t>
            </a:r>
            <a:endParaRPr lang="es-MX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3 CuadroTexto">
            <a:extLst>
              <a:ext uri="{FF2B5EF4-FFF2-40B4-BE49-F238E27FC236}">
                <a16:creationId xmlns:a16="http://schemas.microsoft.com/office/drawing/2014/main" id="{B32E9D90-A369-1540-D75D-DC797340C8BE}"/>
              </a:ext>
            </a:extLst>
          </p:cNvPr>
          <p:cNvSpPr txBox="1"/>
          <p:nvPr/>
        </p:nvSpPr>
        <p:spPr>
          <a:xfrm>
            <a:off x="539552" y="1773391"/>
            <a:ext cx="819882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 algn="just">
              <a:buFont typeface="+mj-lt"/>
              <a:buAutoNum type="romanLcPeriod"/>
            </a:pPr>
            <a:r>
              <a:rPr lang="es-MX" sz="2000" dirty="0">
                <a:latin typeface="Century Gothic" panose="020B0502020202020204" pitchFamily="34" charset="0"/>
                <a:cs typeface="Arial" pitchFamily="34" charset="0"/>
              </a:rPr>
              <a:t>La viabilidad de pago del acreditado;</a:t>
            </a:r>
          </a:p>
          <a:p>
            <a:pPr marL="971550" lvl="1" indent="-514350" algn="just">
              <a:buFont typeface="+mj-lt"/>
              <a:buAutoNum type="romanLcPeriod"/>
            </a:pPr>
            <a:endParaRPr lang="es-MX" sz="2000" dirty="0">
              <a:latin typeface="Century Gothic" panose="020B0502020202020204" pitchFamily="34" charset="0"/>
              <a:cs typeface="Arial" pitchFamily="34" charset="0"/>
            </a:endParaRPr>
          </a:p>
          <a:p>
            <a:pPr marL="971550" lvl="1" indent="-514350" algn="just">
              <a:buFont typeface="+mj-lt"/>
              <a:buAutoNum type="romanLcPeriod"/>
            </a:pPr>
            <a:r>
              <a:rPr lang="es-MX" sz="2000" dirty="0">
                <a:latin typeface="Century Gothic" panose="020B0502020202020204" pitchFamily="34" charset="0"/>
                <a:cs typeface="Arial" pitchFamily="34" charset="0"/>
              </a:rPr>
              <a:t>Un análisis de la información cuantitativa y cualitativa para establecer:</a:t>
            </a:r>
          </a:p>
          <a:p>
            <a:pPr marL="971550" lvl="1" indent="-514350" algn="just">
              <a:buFont typeface="+mj-lt"/>
              <a:buAutoNum type="romanLcPeriod"/>
            </a:pPr>
            <a:endParaRPr lang="es-MX" sz="2000" dirty="0">
              <a:latin typeface="Century Gothic" panose="020B0502020202020204" pitchFamily="34" charset="0"/>
              <a:cs typeface="Arial" pitchFamily="34" charset="0"/>
            </a:endParaRPr>
          </a:p>
          <a:p>
            <a:pPr marL="1428750" lvl="2" indent="-514350" algn="just">
              <a:buFont typeface="+mj-lt"/>
              <a:buAutoNum type="alphaLcParenR"/>
            </a:pPr>
            <a:r>
              <a:rPr lang="es-MX" sz="2000" dirty="0">
                <a:latin typeface="Century Gothic" panose="020B0502020202020204" pitchFamily="34" charset="0"/>
                <a:cs typeface="Arial" pitchFamily="34" charset="0"/>
              </a:rPr>
              <a:t>La solvencia crediticia; </a:t>
            </a:r>
          </a:p>
          <a:p>
            <a:pPr marL="1428750" lvl="2" indent="-514350" algn="just">
              <a:buFont typeface="+mj-lt"/>
              <a:buAutoNum type="alphaLcParenR"/>
            </a:pPr>
            <a:r>
              <a:rPr lang="es-MX" sz="2000" dirty="0">
                <a:latin typeface="Century Gothic" panose="020B0502020202020204" pitchFamily="34" charset="0"/>
                <a:cs typeface="Arial" pitchFamily="34" charset="0"/>
              </a:rPr>
              <a:t>La capacidad de pago; y </a:t>
            </a:r>
          </a:p>
          <a:p>
            <a:pPr marL="1428750" lvl="2" indent="-514350" algn="just">
              <a:buFont typeface="+mj-lt"/>
              <a:buAutoNum type="alphaLcParenR"/>
            </a:pPr>
            <a:r>
              <a:rPr lang="es-MX" sz="2000" dirty="0">
                <a:latin typeface="Century Gothic" panose="020B0502020202020204" pitchFamily="34" charset="0"/>
                <a:cs typeface="Arial" pitchFamily="34" charset="0"/>
              </a:rPr>
              <a:t>El valor monetario de las garantías.</a:t>
            </a:r>
          </a:p>
          <a:p>
            <a:pPr marL="1428750" lvl="2" indent="-514350" algn="just">
              <a:buFont typeface="+mj-lt"/>
              <a:buAutoNum type="alphaLcParenR"/>
            </a:pPr>
            <a:endParaRPr lang="es-MX" sz="2000" dirty="0">
              <a:latin typeface="Arial" pitchFamily="34" charset="0"/>
              <a:cs typeface="Arial" pitchFamily="34" charset="0"/>
            </a:endParaRPr>
          </a:p>
          <a:p>
            <a:pPr marL="1428750" lvl="2" indent="-514350" algn="just">
              <a:buFont typeface="+mj-lt"/>
              <a:buAutoNum type="alphaLcParenR"/>
            </a:pPr>
            <a:endParaRPr lang="es-MX" sz="20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es-MX" sz="8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es-MX" sz="8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es-MX" sz="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400" dirty="0">
                <a:latin typeface="Arial" pitchFamily="34" charset="0"/>
                <a:cs typeface="Arial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24194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7B6F682-514E-C346-9C8C-6E3AD4FEE7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4510"/>
            <a:ext cx="843283" cy="81621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C81184E-44B6-B440-A842-54BBD16285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43531"/>
            <a:ext cx="1164013" cy="18805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C769F08-88BB-D44A-A975-1016780B35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521172"/>
            <a:ext cx="1058667" cy="17152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CFBB3CE-B128-9B4E-AB28-0340972DEA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717899"/>
            <a:ext cx="648072" cy="110265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3679EBF-C435-F543-99E6-D45655069A79}"/>
              </a:ext>
            </a:extLst>
          </p:cNvPr>
          <p:cNvCxnSpPr/>
          <p:nvPr/>
        </p:nvCxnSpPr>
        <p:spPr>
          <a:xfrm>
            <a:off x="539552" y="1052736"/>
            <a:ext cx="835292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53289C22-1459-1443-A521-7E1C3EEC7E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524328" y="4511981"/>
            <a:ext cx="1619671" cy="234601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AD8D2C6-319C-4AA0-A727-6E798D708C7F}"/>
              </a:ext>
            </a:extLst>
          </p:cNvPr>
          <p:cNvSpPr txBox="1"/>
          <p:nvPr/>
        </p:nvSpPr>
        <p:spPr>
          <a:xfrm>
            <a:off x="539552" y="1628457"/>
            <a:ext cx="813876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CONDUCTAS QUE TIPIFICAN DELITOS (Art. 112 LIC)</a:t>
            </a:r>
          </a:p>
          <a:p>
            <a:endParaRPr lang="es-MX" dirty="0">
              <a:latin typeface="Century Gothic" panose="020B0502020202020204" pitchFamily="34" charset="0"/>
            </a:endParaRPr>
          </a:p>
          <a:p>
            <a:pPr marL="800100" lvl="1" indent="-342900">
              <a:buFont typeface="+mj-lt"/>
              <a:buAutoNum type="alphaLcParenR"/>
            </a:pPr>
            <a:r>
              <a:rPr lang="es-MX" dirty="0">
                <a:latin typeface="Century Gothic" panose="020B0502020202020204" pitchFamily="34" charset="0"/>
              </a:rPr>
              <a:t>El propósito de obtener o renegociar un crédito;</a:t>
            </a:r>
          </a:p>
          <a:p>
            <a:pPr marL="800100" lvl="1" indent="-342900">
              <a:buFont typeface="+mj-lt"/>
              <a:buAutoNum type="alphaLcParenR"/>
            </a:pPr>
            <a:endParaRPr lang="es-MX" dirty="0">
              <a:latin typeface="Century Gothic" panose="020B0502020202020204" pitchFamily="34" charset="0"/>
            </a:endParaRPr>
          </a:p>
          <a:p>
            <a:pPr marL="800100" lvl="1" indent="-342900">
              <a:buFont typeface="+mj-lt"/>
              <a:buAutoNum type="alphaLcParenR"/>
            </a:pPr>
            <a:r>
              <a:rPr lang="es-MX" dirty="0">
                <a:latin typeface="Century Gothic" panose="020B0502020202020204" pitchFamily="34" charset="0"/>
              </a:rPr>
              <a:t>Proporcionar datos falsos sobre el monto de activos y pasivos o </a:t>
            </a:r>
          </a:p>
          <a:p>
            <a:pPr lvl="1"/>
            <a:r>
              <a:rPr lang="es-MX" dirty="0">
                <a:latin typeface="Century Gothic" panose="020B0502020202020204" pitchFamily="34" charset="0"/>
              </a:rPr>
              <a:t>      presentar avalúos irreales;</a:t>
            </a:r>
          </a:p>
          <a:p>
            <a:pPr lvl="1"/>
            <a:endParaRPr lang="es-MX" dirty="0">
              <a:latin typeface="Century Gothic" panose="020B0502020202020204" pitchFamily="34" charset="0"/>
            </a:endParaRPr>
          </a:p>
          <a:p>
            <a:pPr marL="800100" lvl="1" indent="-342900">
              <a:buAutoNum type="alphaLcParenR" startAt="3"/>
            </a:pPr>
            <a:r>
              <a:rPr lang="es-MX" dirty="0">
                <a:latin typeface="Century Gothic" panose="020B0502020202020204" pitchFamily="34" charset="0"/>
              </a:rPr>
              <a:t>Que como consecuencia resulte un quebranto o perjuicio </a:t>
            </a:r>
          </a:p>
          <a:p>
            <a:pPr lvl="1"/>
            <a:r>
              <a:rPr lang="es-MX" dirty="0">
                <a:latin typeface="Century Gothic" panose="020B0502020202020204" pitchFamily="34" charset="0"/>
              </a:rPr>
              <a:t>      patrimonial para el banco.</a:t>
            </a:r>
          </a:p>
          <a:p>
            <a:endParaRPr lang="es-MX" dirty="0">
              <a:latin typeface="Century Gothic" panose="020B0502020202020204" pitchFamily="34" charset="0"/>
            </a:endParaRPr>
          </a:p>
          <a:p>
            <a:pPr marL="857250" lvl="1" indent="-400050">
              <a:buAutoNum type="romanLcPeriod"/>
            </a:pPr>
            <a:endParaRPr lang="es-MX" dirty="0">
              <a:latin typeface="Century Gothic" panose="020B0502020202020204" pitchFamily="34" charset="0"/>
            </a:endParaRPr>
          </a:p>
          <a:p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DC76636-703B-4724-A035-182DBD42D0D6}"/>
              </a:ext>
            </a:extLst>
          </p:cNvPr>
          <p:cNvSpPr txBox="1"/>
          <p:nvPr/>
        </p:nvSpPr>
        <p:spPr>
          <a:xfrm>
            <a:off x="8573327" y="6309320"/>
            <a:ext cx="300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EEFDB2E-0757-7E4C-4757-4B813F1744BF}"/>
              </a:ext>
            </a:extLst>
          </p:cNvPr>
          <p:cNvSpPr txBox="1"/>
          <p:nvPr/>
        </p:nvSpPr>
        <p:spPr>
          <a:xfrm>
            <a:off x="2051720" y="164510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DELITOS PREVISTOS EN LA LEY BANCARIA </a:t>
            </a:r>
          </a:p>
          <a:p>
            <a:pPr algn="ctr"/>
            <a:r>
              <a:rPr lang="es-ES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CAPÍTULO II DEL TÍTULO QUINTO. –LIC.</a:t>
            </a:r>
          </a:p>
        </p:txBody>
      </p:sp>
    </p:spTree>
    <p:extLst>
      <p:ext uri="{BB962C8B-B14F-4D97-AF65-F5344CB8AC3E}">
        <p14:creationId xmlns:p14="http://schemas.microsoft.com/office/powerpoint/2010/main" val="74502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7B6F682-514E-C346-9C8C-6E3AD4FEE7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4510"/>
            <a:ext cx="843283" cy="81621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C81184E-44B6-B440-A842-54BBD16285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43531"/>
            <a:ext cx="1164013" cy="18805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C769F08-88BB-D44A-A975-1016780B35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521172"/>
            <a:ext cx="1058667" cy="17152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CFBB3CE-B128-9B4E-AB28-0340972DEA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717899"/>
            <a:ext cx="648072" cy="110265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3679EBF-C435-F543-99E6-D45655069A79}"/>
              </a:ext>
            </a:extLst>
          </p:cNvPr>
          <p:cNvCxnSpPr/>
          <p:nvPr/>
        </p:nvCxnSpPr>
        <p:spPr>
          <a:xfrm>
            <a:off x="539552" y="1052736"/>
            <a:ext cx="835292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53289C22-1459-1443-A521-7E1C3EEC7E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524328" y="4511981"/>
            <a:ext cx="1619671" cy="234601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D7A045D-7F72-4DFD-9AE8-DDC26A5A5991}"/>
              </a:ext>
            </a:extLst>
          </p:cNvPr>
          <p:cNvSpPr txBox="1"/>
          <p:nvPr/>
        </p:nvSpPr>
        <p:spPr>
          <a:xfrm>
            <a:off x="8573327" y="6309320"/>
            <a:ext cx="300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356829F-AA24-4504-B1D1-3DFB8184B03C}"/>
              </a:ext>
            </a:extLst>
          </p:cNvPr>
          <p:cNvSpPr txBox="1"/>
          <p:nvPr/>
        </p:nvSpPr>
        <p:spPr>
          <a:xfrm>
            <a:off x="2987824" y="343531"/>
            <a:ext cx="34403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latin typeface="Century Gothic" panose="020B0502020202020204" pitchFamily="34" charset="0"/>
              </a:rPr>
              <a:t>PENAS. – (Art. 112 LIC)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F5312FD-AF8A-4651-A632-D7546D83B88A}"/>
              </a:ext>
            </a:extLst>
          </p:cNvPr>
          <p:cNvSpPr txBox="1"/>
          <p:nvPr/>
        </p:nvSpPr>
        <p:spPr>
          <a:xfrm>
            <a:off x="715553" y="2040497"/>
            <a:ext cx="797526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s-MX" sz="2000" b="1" dirty="0">
                <a:latin typeface="Century Gothic" panose="020B0502020202020204" pitchFamily="34" charset="0"/>
              </a:rPr>
              <a:t>PRISIÓN</a:t>
            </a:r>
            <a:r>
              <a:rPr lang="es-MX" sz="2000" dirty="0">
                <a:latin typeface="Century Gothic" panose="020B0502020202020204" pitchFamily="34" charset="0"/>
              </a:rPr>
              <a:t>. – desde 3 meses hasta 15 años dependiendo </a:t>
            </a:r>
          </a:p>
          <a:p>
            <a:r>
              <a:rPr lang="es-MX" sz="2000" dirty="0">
                <a:latin typeface="Century Gothic" panose="020B0502020202020204" pitchFamily="34" charset="0"/>
              </a:rPr>
              <a:t>	          de la operación, quebranto o perjuicio para </a:t>
            </a:r>
          </a:p>
          <a:p>
            <a:r>
              <a:rPr lang="es-MX" sz="2000" dirty="0">
                <a:latin typeface="Century Gothic" panose="020B0502020202020204" pitchFamily="34" charset="0"/>
              </a:rPr>
              <a:t>                       el banco;</a:t>
            </a:r>
          </a:p>
          <a:p>
            <a:endParaRPr lang="es-MX" sz="2000" dirty="0">
              <a:latin typeface="Century Gothic" panose="020B0502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s-MX" sz="2000" b="1" dirty="0">
                <a:latin typeface="Century Gothic" panose="020B0502020202020204" pitchFamily="34" charset="0"/>
              </a:rPr>
              <a:t>MULTAS</a:t>
            </a:r>
            <a:r>
              <a:rPr lang="es-MX" sz="2000" dirty="0">
                <a:latin typeface="Century Gothic" panose="020B0502020202020204" pitchFamily="34" charset="0"/>
              </a:rPr>
              <a:t> desde $7,467.90 hasta </a:t>
            </a:r>
            <a:r>
              <a:rPr lang="es-MX" sz="2000">
                <a:latin typeface="Century Gothic" panose="020B0502020202020204" pitchFamily="34" charset="0"/>
              </a:rPr>
              <a:t>$87’125,500.00 dependiendo </a:t>
            </a:r>
            <a:endParaRPr lang="es-MX" sz="2000" dirty="0">
              <a:latin typeface="Century Gothic" panose="020B0502020202020204" pitchFamily="34" charset="0"/>
            </a:endParaRPr>
          </a:p>
          <a:p>
            <a:r>
              <a:rPr lang="es-MX" sz="2000" dirty="0">
                <a:latin typeface="Century Gothic" panose="020B0502020202020204" pitchFamily="34" charset="0"/>
              </a:rPr>
              <a:t>     de la operación, quebranto o perjuicio.</a:t>
            </a:r>
          </a:p>
          <a:p>
            <a:r>
              <a:rPr lang="es-MX" sz="2000" dirty="0">
                <a:latin typeface="Century Gothic" panose="020B0502020202020204" pitchFamily="34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75015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7B6F682-514E-C346-9C8C-6E3AD4FEE7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4510"/>
            <a:ext cx="843283" cy="81621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C81184E-44B6-B440-A842-54BBD16285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43531"/>
            <a:ext cx="1164013" cy="18805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C769F08-88BB-D44A-A975-1016780B35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521172"/>
            <a:ext cx="1058667" cy="17152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CFBB3CE-B128-9B4E-AB28-0340972DEAE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717899"/>
            <a:ext cx="648072" cy="110265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3679EBF-C435-F543-99E6-D45655069A79}"/>
              </a:ext>
            </a:extLst>
          </p:cNvPr>
          <p:cNvCxnSpPr/>
          <p:nvPr/>
        </p:nvCxnSpPr>
        <p:spPr>
          <a:xfrm>
            <a:off x="539552" y="1052736"/>
            <a:ext cx="835292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53289C22-1459-1443-A521-7E1C3EEC7EB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524328" y="4511981"/>
            <a:ext cx="1619671" cy="234601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C56A105-96A8-4586-AB61-EB435A053DD4}"/>
              </a:ext>
            </a:extLst>
          </p:cNvPr>
          <p:cNvSpPr txBox="1"/>
          <p:nvPr/>
        </p:nvSpPr>
        <p:spPr>
          <a:xfrm>
            <a:off x="8573327" y="6309320"/>
            <a:ext cx="300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3DEFA76-715F-451A-8284-8D4524A9962A}"/>
              </a:ext>
            </a:extLst>
          </p:cNvPr>
          <p:cNvSpPr txBox="1"/>
          <p:nvPr/>
        </p:nvSpPr>
        <p:spPr>
          <a:xfrm>
            <a:off x="2248221" y="221739"/>
            <a:ext cx="63562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400" b="1" dirty="0">
                <a:latin typeface="Century Gothic" panose="020B0502020202020204" pitchFamily="34" charset="0"/>
              </a:rPr>
              <a:t>Agravamiento de penas de prisión hasta </a:t>
            </a:r>
          </a:p>
          <a:p>
            <a:pPr algn="ctr"/>
            <a:r>
              <a:rPr lang="es-MX" sz="2400" b="1" dirty="0">
                <a:latin typeface="Century Gothic" panose="020B0502020202020204" pitchFamily="34" charset="0"/>
              </a:rPr>
              <a:t>en 50% para: (Art. 112 LIC).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4FB8C1B-162E-2793-DC9F-52BA72D980F1}"/>
              </a:ext>
            </a:extLst>
          </p:cNvPr>
          <p:cNvSpPr txBox="1"/>
          <p:nvPr/>
        </p:nvSpPr>
        <p:spPr>
          <a:xfrm>
            <a:off x="602138" y="1377072"/>
            <a:ext cx="829132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s-ES" sz="2000" dirty="0">
                <a:latin typeface="Century Gothic" panose="020B0502020202020204" pitchFamily="34" charset="0"/>
              </a:rPr>
              <a:t>Funcionarios, empleados o comisionistas de:</a:t>
            </a:r>
          </a:p>
          <a:p>
            <a:pPr marL="1428750" lvl="2" indent="-514350">
              <a:buFont typeface="+mj-lt"/>
              <a:buAutoNum type="romanLcPeriod"/>
            </a:pPr>
            <a:r>
              <a:rPr lang="es-ES" sz="2000" dirty="0">
                <a:latin typeface="Century Gothic" panose="020B0502020202020204" pitchFamily="34" charset="0"/>
              </a:rPr>
              <a:t>Intermediarios de crédito;</a:t>
            </a:r>
          </a:p>
          <a:p>
            <a:pPr marL="1428750" lvl="2" indent="-514350">
              <a:buFont typeface="+mj-lt"/>
              <a:buAutoNum type="romanLcPeriod"/>
            </a:pPr>
            <a:r>
              <a:rPr lang="es-ES" sz="2000" dirty="0">
                <a:latin typeface="Century Gothic" panose="020B0502020202020204" pitchFamily="34" charset="0"/>
              </a:rPr>
              <a:t>Constructoras;</a:t>
            </a:r>
          </a:p>
          <a:p>
            <a:pPr marL="1428750" lvl="2" indent="-514350">
              <a:buFont typeface="+mj-lt"/>
              <a:buAutoNum type="romanLcPeriod"/>
            </a:pPr>
            <a:r>
              <a:rPr lang="es-ES" sz="2000" dirty="0">
                <a:latin typeface="Century Gothic" panose="020B0502020202020204" pitchFamily="34" charset="0"/>
              </a:rPr>
              <a:t>Desarrolladoras de Inmuebles; </a:t>
            </a:r>
          </a:p>
          <a:p>
            <a:pPr marL="1428750" lvl="2" indent="-514350">
              <a:buFont typeface="+mj-lt"/>
              <a:buAutoNum type="romanLcPeriod"/>
            </a:pPr>
            <a:r>
              <a:rPr lang="es-ES" sz="2000" dirty="0">
                <a:latin typeface="Century Gothic" panose="020B0502020202020204" pitchFamily="34" charset="0"/>
              </a:rPr>
              <a:t>Agentes inmobiliarios; </a:t>
            </a:r>
          </a:p>
          <a:p>
            <a:pPr marL="1428750" lvl="2" indent="-514350">
              <a:buFont typeface="+mj-lt"/>
              <a:buAutoNum type="romanLcPeriod"/>
            </a:pPr>
            <a:r>
              <a:rPr lang="es-ES" sz="2000" dirty="0">
                <a:latin typeface="Century Gothic" panose="020B0502020202020204" pitchFamily="34" charset="0"/>
              </a:rPr>
              <a:t>Agentes comerciales.</a:t>
            </a:r>
          </a:p>
          <a:p>
            <a:pPr marL="1428750" lvl="2" indent="-514350">
              <a:buFont typeface="+mj-lt"/>
              <a:buAutoNum type="romanLcPeriod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s-ES" sz="2000" dirty="0">
                <a:latin typeface="Century Gothic" panose="020B0502020202020204" pitchFamily="34" charset="0"/>
              </a:rPr>
              <a:t>Que participen en la solicitud y/o trámite del crédito; y</a:t>
            </a:r>
          </a:p>
          <a:p>
            <a:pPr marL="342900" indent="-342900">
              <a:buFontTx/>
              <a:buChar char="-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s-ES" sz="2000" dirty="0">
                <a:latin typeface="Century Gothic" panose="020B0502020202020204" pitchFamily="34" charset="0"/>
              </a:rPr>
              <a:t>Conozcan la </a:t>
            </a:r>
            <a:r>
              <a:rPr lang="es-ES" sz="2000" b="1" u="sng" dirty="0">
                <a:latin typeface="Century Gothic" panose="020B0502020202020204" pitchFamily="34" charset="0"/>
              </a:rPr>
              <a:t>falsedad</a:t>
            </a:r>
            <a:r>
              <a:rPr lang="es-ES" sz="2000" dirty="0">
                <a:latin typeface="Century Gothic" panose="020B0502020202020204" pitchFamily="34" charset="0"/>
              </a:rPr>
              <a:t> de los datos; montos de activos o pasivos; o</a:t>
            </a:r>
          </a:p>
          <a:p>
            <a:pPr marL="342900" indent="-342900">
              <a:buFontTx/>
              <a:buChar char="-"/>
            </a:pPr>
            <a:endParaRPr lang="es-ES" sz="2000" dirty="0">
              <a:latin typeface="Century Gothic" panose="020B0502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s-ES" sz="2000" dirty="0">
                <a:latin typeface="Century Gothic" panose="020B0502020202020204" pitchFamily="34" charset="0"/>
              </a:rPr>
              <a:t>Que directa o indirectamente alteren o sustituyan la información para ocultar los datos reales sobre activos o pasivos.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883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7B6F682-514E-C346-9C8C-6E3AD4FEE7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4510"/>
            <a:ext cx="843283" cy="81621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C81184E-44B6-B440-A842-54BBD16285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43531"/>
            <a:ext cx="1164013" cy="18805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C769F08-88BB-D44A-A975-1016780B35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521172"/>
            <a:ext cx="1058667" cy="17152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CFBB3CE-B128-9B4E-AB28-0340972DEA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717899"/>
            <a:ext cx="648072" cy="110265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3679EBF-C435-F543-99E6-D45655069A79}"/>
              </a:ext>
            </a:extLst>
          </p:cNvPr>
          <p:cNvCxnSpPr/>
          <p:nvPr/>
        </p:nvCxnSpPr>
        <p:spPr>
          <a:xfrm>
            <a:off x="539552" y="1052736"/>
            <a:ext cx="835292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53289C22-1459-1443-A521-7E1C3EEC7E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524328" y="4511981"/>
            <a:ext cx="1619671" cy="234601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C56A105-96A8-4586-AB61-EB435A053DD4}"/>
              </a:ext>
            </a:extLst>
          </p:cNvPr>
          <p:cNvSpPr txBox="1"/>
          <p:nvPr/>
        </p:nvSpPr>
        <p:spPr>
          <a:xfrm>
            <a:off x="8573327" y="6309320"/>
            <a:ext cx="300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>
                <a:latin typeface="Century Gothic" panose="020B0502020202020204" pitchFamily="34" charset="0"/>
              </a:rPr>
              <a:t>6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0370EF4-6A88-EB7F-B34C-1B89C201372A}"/>
              </a:ext>
            </a:extLst>
          </p:cNvPr>
          <p:cNvSpPr txBox="1"/>
          <p:nvPr/>
        </p:nvSpPr>
        <p:spPr>
          <a:xfrm>
            <a:off x="1612790" y="2065518"/>
            <a:ext cx="654084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Century Gothic" panose="020B0502020202020204" pitchFamily="34" charset="0"/>
              </a:rPr>
              <a:t>¿TAMBIÉN LA EMPRESA SERÁ PENALMENTE RESPONSABLE? (Art. 421 CNPP)</a:t>
            </a:r>
          </a:p>
          <a:p>
            <a:pPr algn="ctr"/>
            <a:endParaRPr lang="es-MX" sz="2400" b="1" dirty="0">
              <a:latin typeface="Century Gothic" panose="020B0502020202020204" pitchFamily="34" charset="0"/>
            </a:endParaRPr>
          </a:p>
          <a:p>
            <a:pPr algn="ctr"/>
            <a:endParaRPr lang="es-MX" sz="2400" b="1" dirty="0">
              <a:latin typeface="Century Gothic" panose="020B0502020202020204" pitchFamily="34" charset="0"/>
            </a:endParaRPr>
          </a:p>
          <a:p>
            <a:pPr algn="ctr"/>
            <a:r>
              <a:rPr lang="es-MX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SÍ</a:t>
            </a:r>
          </a:p>
        </p:txBody>
      </p:sp>
    </p:spTree>
    <p:extLst>
      <p:ext uri="{BB962C8B-B14F-4D97-AF65-F5344CB8AC3E}">
        <p14:creationId xmlns:p14="http://schemas.microsoft.com/office/powerpoint/2010/main" val="1942062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7B6F682-514E-C346-9C8C-6E3AD4FEE7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4510"/>
            <a:ext cx="843283" cy="81621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C81184E-44B6-B440-A842-54BBD16285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43531"/>
            <a:ext cx="1164013" cy="18805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C769F08-88BB-D44A-A975-1016780B35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521172"/>
            <a:ext cx="1058667" cy="17152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CFBB3CE-B128-9B4E-AB28-0340972DEA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717899"/>
            <a:ext cx="648072" cy="110265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3679EBF-C435-F543-99E6-D45655069A79}"/>
              </a:ext>
            </a:extLst>
          </p:cNvPr>
          <p:cNvCxnSpPr/>
          <p:nvPr/>
        </p:nvCxnSpPr>
        <p:spPr>
          <a:xfrm>
            <a:off x="539552" y="1052736"/>
            <a:ext cx="835292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53289C22-1459-1443-A521-7E1C3EEC7E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524328" y="4511981"/>
            <a:ext cx="1619671" cy="234601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C56A105-96A8-4586-AB61-EB435A053DD4}"/>
              </a:ext>
            </a:extLst>
          </p:cNvPr>
          <p:cNvSpPr txBox="1"/>
          <p:nvPr/>
        </p:nvSpPr>
        <p:spPr>
          <a:xfrm>
            <a:off x="8573327" y="6309320"/>
            <a:ext cx="300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>
                <a:latin typeface="Century Gothic" panose="020B0502020202020204" pitchFamily="34" charset="0"/>
              </a:rPr>
              <a:t>7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3DEFA76-715F-451A-8284-8D4524A9962A}"/>
              </a:ext>
            </a:extLst>
          </p:cNvPr>
          <p:cNvSpPr txBox="1"/>
          <p:nvPr/>
        </p:nvSpPr>
        <p:spPr>
          <a:xfrm>
            <a:off x="3491880" y="332657"/>
            <a:ext cx="28408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400" b="1" dirty="0">
                <a:latin typeface="Century Gothic" panose="020B0502020202020204" pitchFamily="34" charset="0"/>
              </a:rPr>
              <a:t>¿EN QUÉ CASOS?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6FD416A-6620-51FF-4EA8-16187FBA2125}"/>
              </a:ext>
            </a:extLst>
          </p:cNvPr>
          <p:cNvSpPr txBox="1"/>
          <p:nvPr/>
        </p:nvSpPr>
        <p:spPr>
          <a:xfrm>
            <a:off x="899592" y="1772816"/>
            <a:ext cx="745428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>
                <a:latin typeface="Century Gothic" panose="020B0502020202020204" pitchFamily="34" charset="0"/>
              </a:rPr>
              <a:t>Cuando los delitos se cometan a su nombre;</a:t>
            </a:r>
          </a:p>
          <a:p>
            <a:pPr marL="285750" indent="-285750">
              <a:buFontTx/>
              <a:buChar char="-"/>
            </a:pPr>
            <a:endParaRPr lang="es-ES" dirty="0"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dirty="0">
                <a:latin typeface="Century Gothic" panose="020B0502020202020204" pitchFamily="34" charset="0"/>
              </a:rPr>
              <a:t>Por su cuenta;</a:t>
            </a:r>
          </a:p>
          <a:p>
            <a:pPr marL="285750" indent="-285750">
              <a:buFontTx/>
              <a:buChar char="-"/>
            </a:pPr>
            <a:endParaRPr lang="es-ES" dirty="0"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dirty="0">
                <a:latin typeface="Century Gothic" panose="020B0502020202020204" pitchFamily="34" charset="0"/>
              </a:rPr>
              <a:t>En su beneficio; o</a:t>
            </a:r>
          </a:p>
          <a:p>
            <a:pPr marL="285750" indent="-285750">
              <a:buFontTx/>
              <a:buChar char="-"/>
            </a:pPr>
            <a:endParaRPr lang="es-ES" dirty="0"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dirty="0">
                <a:latin typeface="Century Gothic" panose="020B0502020202020204" pitchFamily="34" charset="0"/>
              </a:rPr>
              <a:t>A través de los medios que ellos proporcionen;</a:t>
            </a:r>
          </a:p>
          <a:p>
            <a:pPr marL="285750" indent="-285750">
              <a:buFontTx/>
              <a:buChar char="-"/>
            </a:pPr>
            <a:endParaRPr lang="es-ES" dirty="0"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dirty="0">
                <a:latin typeface="Century Gothic" panose="020B0502020202020204" pitchFamily="34" charset="0"/>
              </a:rPr>
              <a:t>Si existió inobservancia del debido control en su organización; </a:t>
            </a:r>
          </a:p>
          <a:p>
            <a:r>
              <a:rPr lang="es-ES" dirty="0">
                <a:latin typeface="Century Gothic" panose="020B0502020202020204" pitchFamily="34" charset="0"/>
              </a:rPr>
              <a:t>     (</a:t>
            </a:r>
            <a:r>
              <a:rPr lang="es-ES" b="1" u="sng" dirty="0">
                <a:latin typeface="Century Gothic" panose="020B0502020202020204" pitchFamily="34" charset="0"/>
              </a:rPr>
              <a:t>falta de compliance</a:t>
            </a:r>
            <a:r>
              <a:rPr lang="es-ES" dirty="0">
                <a:latin typeface="Century Gothic" panose="020B0502020202020204" pitchFamily="34" charset="0"/>
              </a:rPr>
              <a:t>).</a:t>
            </a:r>
            <a:endParaRPr 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25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7B6F682-514E-C346-9C8C-6E3AD4FEE7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4510"/>
            <a:ext cx="843283" cy="81621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C81184E-44B6-B440-A842-54BBD16285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43531"/>
            <a:ext cx="1164013" cy="18805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C769F08-88BB-D44A-A975-1016780B35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521172"/>
            <a:ext cx="1058667" cy="17152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CFBB3CE-B128-9B4E-AB28-0340972DEA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717899"/>
            <a:ext cx="648072" cy="110265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3679EBF-C435-F543-99E6-D45655069A79}"/>
              </a:ext>
            </a:extLst>
          </p:cNvPr>
          <p:cNvCxnSpPr/>
          <p:nvPr/>
        </p:nvCxnSpPr>
        <p:spPr>
          <a:xfrm>
            <a:off x="539552" y="1052736"/>
            <a:ext cx="835292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53289C22-1459-1443-A521-7E1C3EEC7E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524328" y="4511981"/>
            <a:ext cx="1619671" cy="234601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C56A105-96A8-4586-AB61-EB435A053DD4}"/>
              </a:ext>
            </a:extLst>
          </p:cNvPr>
          <p:cNvSpPr txBox="1"/>
          <p:nvPr/>
        </p:nvSpPr>
        <p:spPr>
          <a:xfrm>
            <a:off x="8573327" y="6309320"/>
            <a:ext cx="300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>
                <a:latin typeface="Century Gothic" panose="020B0502020202020204" pitchFamily="34" charset="0"/>
              </a:rPr>
              <a:t>8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3DEFA76-715F-451A-8284-8D4524A9962A}"/>
              </a:ext>
            </a:extLst>
          </p:cNvPr>
          <p:cNvSpPr txBox="1"/>
          <p:nvPr/>
        </p:nvSpPr>
        <p:spPr>
          <a:xfrm>
            <a:off x="2085517" y="277197"/>
            <a:ext cx="65389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400" b="1" dirty="0">
                <a:latin typeface="Century Gothic" panose="020B0502020202020204" pitchFamily="34" charset="0"/>
              </a:rPr>
              <a:t>¿Y CÓMO RESPONDE LA ADMINISTRACIÓN </a:t>
            </a:r>
          </a:p>
          <a:p>
            <a:pPr algn="ctr"/>
            <a:r>
              <a:rPr lang="es-MX" sz="2400" b="1" dirty="0">
                <a:latin typeface="Century Gothic" panose="020B0502020202020204" pitchFamily="34" charset="0"/>
              </a:rPr>
              <a:t>POR LA COMISIÓN DE DELITOS?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F0B8885-CD7C-4AE4-8B82-97771D949F0C}"/>
              </a:ext>
            </a:extLst>
          </p:cNvPr>
          <p:cNvSpPr txBox="1"/>
          <p:nvPr/>
        </p:nvSpPr>
        <p:spPr>
          <a:xfrm>
            <a:off x="513186" y="2412982"/>
            <a:ext cx="81176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Century Gothic" panose="020B0502020202020204" pitchFamily="34" charset="0"/>
              </a:rPr>
              <a:t>-</a:t>
            </a:r>
            <a:r>
              <a:rPr lang="es-MX" sz="2400" dirty="0">
                <a:latin typeface="Century Gothic" panose="020B0502020202020204" pitchFamily="34" charset="0"/>
              </a:rPr>
              <a:t> La responsabilidad penal de la empresa es independiente de la de los representantes o administradores </a:t>
            </a:r>
            <a:r>
              <a:rPr lang="es-MX" sz="2400" b="1" u="sng" dirty="0">
                <a:latin typeface="Century Gothic" panose="020B0502020202020204" pitchFamily="34" charset="0"/>
              </a:rPr>
              <a:t>de hecho</a:t>
            </a:r>
            <a:r>
              <a:rPr lang="es-MX" sz="2400" dirty="0">
                <a:latin typeface="Century Gothic" panose="020B0502020202020204" pitchFamily="34" charset="0"/>
              </a:rPr>
              <a:t> o </a:t>
            </a:r>
            <a:r>
              <a:rPr lang="es-MX" sz="2400" b="1" u="sng" dirty="0">
                <a:latin typeface="Century Gothic" panose="020B0502020202020204" pitchFamily="34" charset="0"/>
              </a:rPr>
              <a:t>de derecho</a:t>
            </a:r>
            <a:r>
              <a:rPr lang="es-MX" sz="2400" dirty="0"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8185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7B6F682-514E-C346-9C8C-6E3AD4FEE7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4510"/>
            <a:ext cx="843283" cy="81621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C81184E-44B6-B440-A842-54BBD16285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43531"/>
            <a:ext cx="1164013" cy="18805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C769F08-88BB-D44A-A975-1016780B35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521172"/>
            <a:ext cx="1058667" cy="17152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CFBB3CE-B128-9B4E-AB28-0340972DEA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717899"/>
            <a:ext cx="648072" cy="110265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3679EBF-C435-F543-99E6-D45655069A79}"/>
              </a:ext>
            </a:extLst>
          </p:cNvPr>
          <p:cNvCxnSpPr/>
          <p:nvPr/>
        </p:nvCxnSpPr>
        <p:spPr>
          <a:xfrm>
            <a:off x="539552" y="1052736"/>
            <a:ext cx="835292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53289C22-1459-1443-A521-7E1C3EEC7E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524328" y="4511981"/>
            <a:ext cx="1619671" cy="234601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C56A105-96A8-4586-AB61-EB435A053DD4}"/>
              </a:ext>
            </a:extLst>
          </p:cNvPr>
          <p:cNvSpPr txBox="1"/>
          <p:nvPr/>
        </p:nvSpPr>
        <p:spPr>
          <a:xfrm>
            <a:off x="8573327" y="6309320"/>
            <a:ext cx="300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>
                <a:latin typeface="Century Gothic" panose="020B0502020202020204" pitchFamily="34" charset="0"/>
              </a:rPr>
              <a:t>9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3DEFA76-715F-451A-8284-8D4524A9962A}"/>
              </a:ext>
            </a:extLst>
          </p:cNvPr>
          <p:cNvSpPr txBox="1"/>
          <p:nvPr/>
        </p:nvSpPr>
        <p:spPr>
          <a:xfrm>
            <a:off x="2428005" y="322170"/>
            <a:ext cx="60644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000" b="1" dirty="0">
                <a:latin typeface="Century Gothic" panose="020B0502020202020204" pitchFamily="34" charset="0"/>
              </a:rPr>
              <a:t>C</a:t>
            </a:r>
            <a:r>
              <a:rPr lang="es-MX" sz="2000" b="1" dirty="0">
                <a:latin typeface="Century Gothic" panose="020B0502020202020204" pitchFamily="34" charset="0"/>
              </a:rPr>
              <a:t>ONSECUENCIAS JURÍDICAS PARA LA EMPRESA.</a:t>
            </a:r>
          </a:p>
          <a:p>
            <a:pPr algn="ctr"/>
            <a:r>
              <a:rPr lang="es-MX" sz="2000" b="1" dirty="0">
                <a:latin typeface="Century Gothic" panose="020B0502020202020204" pitchFamily="34" charset="0"/>
              </a:rPr>
              <a:t>(Art. 422 CNPP)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F0B8885-CD7C-4AE4-8B82-97771D949F0C}"/>
              </a:ext>
            </a:extLst>
          </p:cNvPr>
          <p:cNvSpPr txBox="1"/>
          <p:nvPr/>
        </p:nvSpPr>
        <p:spPr>
          <a:xfrm>
            <a:off x="513186" y="2778067"/>
            <a:ext cx="8117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Century Gothic" panose="020B0502020202020204" pitchFamily="34" charset="0"/>
              </a:rPr>
              <a:t>-</a:t>
            </a:r>
            <a:r>
              <a:rPr lang="es-MX" sz="2000" dirty="0">
                <a:latin typeface="Century Gothic" panose="020B0502020202020204" pitchFamily="34" charset="0"/>
              </a:rPr>
              <a:t> Desde sanción pecuniaria hasta la Disolución.</a:t>
            </a:r>
          </a:p>
        </p:txBody>
      </p:sp>
    </p:spTree>
    <p:extLst>
      <p:ext uri="{BB962C8B-B14F-4D97-AF65-F5344CB8AC3E}">
        <p14:creationId xmlns:p14="http://schemas.microsoft.com/office/powerpoint/2010/main" val="3050529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7B6F682-514E-C346-9C8C-6E3AD4FEE7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4510"/>
            <a:ext cx="843283" cy="81621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C81184E-44B6-B440-A842-54BBD16285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43531"/>
            <a:ext cx="1164013" cy="18805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C769F08-88BB-D44A-A975-1016780B35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521172"/>
            <a:ext cx="1058667" cy="17152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CFBB3CE-B128-9B4E-AB28-0340972DEA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717899"/>
            <a:ext cx="648072" cy="110265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3679EBF-C435-F543-99E6-D45655069A79}"/>
              </a:ext>
            </a:extLst>
          </p:cNvPr>
          <p:cNvCxnSpPr/>
          <p:nvPr/>
        </p:nvCxnSpPr>
        <p:spPr>
          <a:xfrm>
            <a:off x="539552" y="1052736"/>
            <a:ext cx="835292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53289C22-1459-1443-A521-7E1C3EEC7E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524328" y="4511981"/>
            <a:ext cx="1619671" cy="234601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C56A105-96A8-4586-AB61-EB435A053DD4}"/>
              </a:ext>
            </a:extLst>
          </p:cNvPr>
          <p:cNvSpPr txBox="1"/>
          <p:nvPr/>
        </p:nvSpPr>
        <p:spPr>
          <a:xfrm>
            <a:off x="8573327" y="6309320"/>
            <a:ext cx="415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>
                <a:latin typeface="Century Gothic" panose="020B0502020202020204" pitchFamily="34" charset="0"/>
              </a:rPr>
              <a:t>10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3DEFA76-715F-451A-8284-8D4524A9962A}"/>
              </a:ext>
            </a:extLst>
          </p:cNvPr>
          <p:cNvSpPr txBox="1"/>
          <p:nvPr/>
        </p:nvSpPr>
        <p:spPr>
          <a:xfrm>
            <a:off x="2699792" y="461863"/>
            <a:ext cx="4907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400" b="1" dirty="0">
                <a:latin typeface="Century Gothic" panose="020B0502020202020204" pitchFamily="34" charset="0"/>
              </a:rPr>
              <a:t>UNA ÚLTIMA RECOMENDACIÓN.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F0B8885-CD7C-4AE4-8B82-97771D949F0C}"/>
              </a:ext>
            </a:extLst>
          </p:cNvPr>
          <p:cNvSpPr txBox="1"/>
          <p:nvPr/>
        </p:nvSpPr>
        <p:spPr>
          <a:xfrm>
            <a:off x="513186" y="2061152"/>
            <a:ext cx="811762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>
                <a:latin typeface="Century Gothic" panose="020B0502020202020204" pitchFamily="34" charset="0"/>
              </a:rPr>
              <a:t>- Cuidar y evitar el delito de </a:t>
            </a:r>
            <a:r>
              <a:rPr lang="es-ES" sz="2000" b="1" u="sng" dirty="0">
                <a:latin typeface="Century Gothic" panose="020B0502020202020204" pitchFamily="34" charset="0"/>
              </a:rPr>
              <a:t>Explotación laboral.</a:t>
            </a:r>
          </a:p>
          <a:p>
            <a:pPr algn="just"/>
            <a:endParaRPr lang="es-ES" sz="2000" b="1" u="sng" dirty="0">
              <a:latin typeface="Century Gothic" panose="020B0502020202020204" pitchFamily="34" charset="0"/>
            </a:endParaRPr>
          </a:p>
          <a:p>
            <a:pPr lvl="1" algn="just"/>
            <a:r>
              <a:rPr lang="es-ES" sz="2000" dirty="0">
                <a:latin typeface="Century Gothic" panose="020B0502020202020204" pitchFamily="34" charset="0"/>
              </a:rPr>
              <a:t>Previsto por el Artículo 21 de la LEY GENERAL PARA PREVENIR, SANCIONAR Y ERRADICAR LOS DELITOS EN MATERIA DE TRATA DE PERSONAS Y PARA LA PROTECCIÓN Y ASISTENCIA A LAS VÍCTIMAS DE ESTOS DELITOS.</a:t>
            </a:r>
          </a:p>
          <a:p>
            <a:pPr lvl="1" algn="just"/>
            <a:endParaRPr lang="es-ES" sz="2000" dirty="0">
              <a:latin typeface="Century Gothic" panose="020B0502020202020204" pitchFamily="34" charset="0"/>
            </a:endParaRPr>
          </a:p>
          <a:p>
            <a:pPr lvl="1" algn="just"/>
            <a:r>
              <a:rPr lang="es-ES" sz="2000" dirty="0">
                <a:latin typeface="Century Gothic" panose="020B0502020202020204" pitchFamily="34" charset="0"/>
              </a:rPr>
              <a:t>				DOF del 14 de junio de 2012</a:t>
            </a:r>
          </a:p>
          <a:p>
            <a:pPr lvl="1" algn="just"/>
            <a:r>
              <a:rPr lang="es-ES" sz="2000" dirty="0">
                <a:latin typeface="Century Gothic" panose="020B0502020202020204" pitchFamily="34" charset="0"/>
              </a:rPr>
              <a:t>			última reforma DOF </a:t>
            </a:r>
            <a:r>
              <a:rPr lang="es-ES" sz="2000" b="1" u="sng" dirty="0">
                <a:latin typeface="Century Gothic" panose="020B0502020202020204" pitchFamily="34" charset="0"/>
              </a:rPr>
              <a:t>7 de junio de 2024</a:t>
            </a:r>
            <a:r>
              <a:rPr lang="es-ES" sz="2000" dirty="0">
                <a:latin typeface="Century Gothic" panose="020B0502020202020204" pitchFamily="34" charset="0"/>
              </a:rPr>
              <a:t>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310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7B6F682-514E-C346-9C8C-6E3AD4FEE7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4510"/>
            <a:ext cx="843283" cy="81621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C81184E-44B6-B440-A842-54BBD16285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43531"/>
            <a:ext cx="1164013" cy="18805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C769F08-88BB-D44A-A975-1016780B35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521172"/>
            <a:ext cx="1058667" cy="17152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CFBB3CE-B128-9B4E-AB28-0340972DEA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717899"/>
            <a:ext cx="648072" cy="110265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3679EBF-C435-F543-99E6-D45655069A79}"/>
              </a:ext>
            </a:extLst>
          </p:cNvPr>
          <p:cNvCxnSpPr/>
          <p:nvPr/>
        </p:nvCxnSpPr>
        <p:spPr>
          <a:xfrm>
            <a:off x="539552" y="1052736"/>
            <a:ext cx="835292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53289C22-1459-1443-A521-7E1C3EEC7E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524328" y="4511981"/>
            <a:ext cx="1619671" cy="234601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C56A105-96A8-4586-AB61-EB435A053DD4}"/>
              </a:ext>
            </a:extLst>
          </p:cNvPr>
          <p:cNvSpPr txBox="1"/>
          <p:nvPr/>
        </p:nvSpPr>
        <p:spPr>
          <a:xfrm>
            <a:off x="8573327" y="6309320"/>
            <a:ext cx="415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>
                <a:latin typeface="Century Gothic" panose="020B0502020202020204" pitchFamily="34" charset="0"/>
              </a:rPr>
              <a:t>11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F0B8885-CD7C-4AE4-8B82-97771D949F0C}"/>
              </a:ext>
            </a:extLst>
          </p:cNvPr>
          <p:cNvSpPr txBox="1"/>
          <p:nvPr/>
        </p:nvSpPr>
        <p:spPr>
          <a:xfrm>
            <a:off x="539552" y="2328924"/>
            <a:ext cx="81176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es-ES" sz="2000" dirty="0">
                <a:latin typeface="Century Gothic" panose="020B0502020202020204" pitchFamily="34" charset="0"/>
              </a:rPr>
              <a:t>Cuando una persona obtiene </a:t>
            </a:r>
          </a:p>
          <a:p>
            <a:pPr marL="342900" indent="-342900" algn="just">
              <a:buFontTx/>
              <a:buChar char="-"/>
            </a:pPr>
            <a:r>
              <a:rPr lang="es-ES" sz="2000" dirty="0">
                <a:latin typeface="Century Gothic" panose="020B0502020202020204" pitchFamily="34" charset="0"/>
              </a:rPr>
              <a:t>Directa o Indirectamente</a:t>
            </a:r>
          </a:p>
          <a:p>
            <a:pPr marL="342900" indent="-342900" algn="just">
              <a:buFontTx/>
              <a:buChar char="-"/>
            </a:pPr>
            <a:r>
              <a:rPr lang="es-ES" sz="2000" dirty="0">
                <a:latin typeface="Century Gothic" panose="020B0502020202020204" pitchFamily="34" charset="0"/>
              </a:rPr>
              <a:t>Beneficio injustificable, económico o de otra índole</a:t>
            </a:r>
          </a:p>
          <a:p>
            <a:pPr marL="342900" indent="-342900" algn="just">
              <a:buFontTx/>
              <a:buChar char="-"/>
            </a:pPr>
            <a:r>
              <a:rPr lang="es-ES" sz="2000" dirty="0">
                <a:latin typeface="Century Gothic" panose="020B0502020202020204" pitchFamily="34" charset="0"/>
              </a:rPr>
              <a:t>De manera ilícita </a:t>
            </a:r>
          </a:p>
          <a:p>
            <a:pPr marL="342900" indent="-342900" algn="just">
              <a:buFontTx/>
              <a:buChar char="-"/>
            </a:pPr>
            <a:r>
              <a:rPr lang="es-ES" sz="2000" dirty="0">
                <a:latin typeface="Century Gothic" panose="020B0502020202020204" pitchFamily="34" charset="0"/>
              </a:rPr>
              <a:t>Mediante trabajo ajeno</a:t>
            </a:r>
          </a:p>
          <a:p>
            <a:pPr marL="342900" indent="-342900" algn="just">
              <a:buFontTx/>
              <a:buChar char="-"/>
            </a:pPr>
            <a:r>
              <a:rPr lang="es-ES" sz="2000" dirty="0">
                <a:latin typeface="Century Gothic" panose="020B0502020202020204" pitchFamily="34" charset="0"/>
              </a:rPr>
              <a:t>Sometiendo a la persona a prácticas que atenten contra su dignidad.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968242F-B557-4479-B63F-196552E9427C}"/>
              </a:ext>
            </a:extLst>
          </p:cNvPr>
          <p:cNvSpPr txBox="1"/>
          <p:nvPr/>
        </p:nvSpPr>
        <p:spPr>
          <a:xfrm>
            <a:off x="2580931" y="368013"/>
            <a:ext cx="55194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000" b="1" dirty="0">
                <a:latin typeface="Century Gothic" panose="020B0502020202020204" pitchFamily="34" charset="0"/>
              </a:rPr>
              <a:t>¿CUÁNDO EXISTE EXPLOTACIÓN LABORAL?</a:t>
            </a:r>
          </a:p>
        </p:txBody>
      </p:sp>
    </p:spTree>
    <p:extLst>
      <p:ext uri="{BB962C8B-B14F-4D97-AF65-F5344CB8AC3E}">
        <p14:creationId xmlns:p14="http://schemas.microsoft.com/office/powerpoint/2010/main" val="2176986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7B6F682-514E-C346-9C8C-6E3AD4FEE7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4510"/>
            <a:ext cx="843283" cy="81621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C81184E-44B6-B440-A842-54BBD16285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43531"/>
            <a:ext cx="1164013" cy="18805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C769F08-88BB-D44A-A975-1016780B35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521172"/>
            <a:ext cx="1058667" cy="17152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CFBB3CE-B128-9B4E-AB28-0340972DEA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717899"/>
            <a:ext cx="648072" cy="110265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3679EBF-C435-F543-99E6-D45655069A79}"/>
              </a:ext>
            </a:extLst>
          </p:cNvPr>
          <p:cNvCxnSpPr/>
          <p:nvPr/>
        </p:nvCxnSpPr>
        <p:spPr>
          <a:xfrm>
            <a:off x="539552" y="1052736"/>
            <a:ext cx="835292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53289C22-1459-1443-A521-7E1C3EEC7E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524328" y="4511981"/>
            <a:ext cx="1619671" cy="234601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C56A105-96A8-4586-AB61-EB435A053DD4}"/>
              </a:ext>
            </a:extLst>
          </p:cNvPr>
          <p:cNvSpPr txBox="1"/>
          <p:nvPr/>
        </p:nvSpPr>
        <p:spPr>
          <a:xfrm>
            <a:off x="8573327" y="6309320"/>
            <a:ext cx="415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>
                <a:latin typeface="Century Gothic" panose="020B0502020202020204" pitchFamily="34" charset="0"/>
              </a:rPr>
              <a:t>12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F0B8885-CD7C-4AE4-8B82-97771D949F0C}"/>
              </a:ext>
            </a:extLst>
          </p:cNvPr>
          <p:cNvSpPr txBox="1"/>
          <p:nvPr/>
        </p:nvSpPr>
        <p:spPr>
          <a:xfrm>
            <a:off x="657202" y="1511991"/>
            <a:ext cx="811762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es-MX" sz="2000" dirty="0">
                <a:latin typeface="Century Gothic" panose="020B0502020202020204" pitchFamily="34" charset="0"/>
              </a:rPr>
              <a:t>Condiciones peligrosas o insalubres;</a:t>
            </a:r>
          </a:p>
          <a:p>
            <a:pPr marL="342900" indent="-342900" algn="just">
              <a:buFontTx/>
              <a:buChar char="-"/>
            </a:pPr>
            <a:r>
              <a:rPr lang="es-MX" sz="2000" dirty="0">
                <a:latin typeface="Century Gothic" panose="020B0502020202020204" pitchFamily="34" charset="0"/>
              </a:rPr>
              <a:t>Sin las protecciones necesarias; </a:t>
            </a:r>
          </a:p>
          <a:p>
            <a:pPr marL="342900" indent="-342900" algn="just">
              <a:buFontTx/>
              <a:buChar char="-"/>
            </a:pPr>
            <a:r>
              <a:rPr lang="es-MX" sz="2000" dirty="0">
                <a:latin typeface="Century Gothic" panose="020B0502020202020204" pitchFamily="34" charset="0"/>
              </a:rPr>
              <a:t>Manifiesta desproporción entre la cantidad de trabajo realizado y el pago; </a:t>
            </a:r>
          </a:p>
          <a:p>
            <a:pPr marL="342900" indent="-342900" algn="just">
              <a:buFontTx/>
              <a:buChar char="-"/>
            </a:pPr>
            <a:r>
              <a:rPr lang="es-MX" sz="2000" dirty="0">
                <a:latin typeface="Century Gothic" panose="020B0502020202020204" pitchFamily="34" charset="0"/>
              </a:rPr>
              <a:t>Salario por debajo de lo legal; </a:t>
            </a:r>
          </a:p>
          <a:p>
            <a:pPr marL="342900" indent="-342900" algn="just">
              <a:buFontTx/>
              <a:buChar char="-"/>
            </a:pPr>
            <a:r>
              <a:rPr lang="es-MX" sz="2000" b="1" u="sng" dirty="0">
                <a:latin typeface="Century Gothic" panose="020B0502020202020204" pitchFamily="34" charset="0"/>
              </a:rPr>
              <a:t>Jornadas de trabajo</a:t>
            </a:r>
            <a:r>
              <a:rPr lang="es-MX" sz="2000" dirty="0">
                <a:latin typeface="Century Gothic" panose="020B0502020202020204" pitchFamily="34" charset="0"/>
              </a:rPr>
              <a:t> por encima de lo estipulado por la ley. (nueva adición).</a:t>
            </a:r>
          </a:p>
          <a:p>
            <a:pPr algn="just"/>
            <a:endParaRPr lang="es-MX" sz="2000" dirty="0">
              <a:latin typeface="Century Gothic" panose="020B0502020202020204" pitchFamily="34" charset="0"/>
            </a:endParaRPr>
          </a:p>
          <a:p>
            <a:pPr lvl="1" algn="just"/>
            <a:r>
              <a:rPr lang="es-MX" sz="2000" b="1" dirty="0">
                <a:latin typeface="Century Gothic" panose="020B0502020202020204" pitchFamily="34" charset="0"/>
              </a:rPr>
              <a:t>Nota</a:t>
            </a:r>
            <a:r>
              <a:rPr lang="es-MX" sz="2000" dirty="0">
                <a:latin typeface="Century Gothic" panose="020B0502020202020204" pitchFamily="34" charset="0"/>
              </a:rPr>
              <a:t>: No más de 48 horas a la semana y no más de 9 horas extras a la semana terciado.</a:t>
            </a:r>
          </a:p>
          <a:p>
            <a:pPr lvl="1" algn="just"/>
            <a:endParaRPr lang="es-MX" sz="2000" dirty="0">
              <a:latin typeface="Century Gothic" panose="020B0502020202020204" pitchFamily="34" charset="0"/>
            </a:endParaRPr>
          </a:p>
          <a:p>
            <a:pPr lvl="1" algn="just"/>
            <a:r>
              <a:rPr lang="es-MX" sz="2000" b="1" u="sng" dirty="0">
                <a:latin typeface="Century Gothic" panose="020B0502020202020204" pitchFamily="34" charset="0"/>
              </a:rPr>
              <a:t>PENAS</a:t>
            </a:r>
          </a:p>
          <a:p>
            <a:pPr marL="1257300" lvl="2" indent="-342900" algn="just">
              <a:buFontTx/>
              <a:buChar char="-"/>
            </a:pPr>
            <a:r>
              <a:rPr lang="es-MX" sz="2000" dirty="0">
                <a:latin typeface="Century Gothic" panose="020B0502020202020204" pitchFamily="34" charset="0"/>
              </a:rPr>
              <a:t>Prisión de 3 a 10 años</a:t>
            </a:r>
          </a:p>
          <a:p>
            <a:pPr marL="1257300" lvl="2" indent="-342900" algn="just">
              <a:buFontTx/>
              <a:buChar char="-"/>
            </a:pPr>
            <a:r>
              <a:rPr lang="es-MX" sz="2000" dirty="0">
                <a:latin typeface="Century Gothic" panose="020B0502020202020204" pitchFamily="34" charset="0"/>
              </a:rPr>
              <a:t>Multas de 5,000 a 50,000 días de salario mínimo.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968242F-B557-4479-B63F-196552E9427C}"/>
              </a:ext>
            </a:extLst>
          </p:cNvPr>
          <p:cNvSpPr txBox="1"/>
          <p:nvPr/>
        </p:nvSpPr>
        <p:spPr>
          <a:xfrm>
            <a:off x="2765143" y="282954"/>
            <a:ext cx="56637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000" b="1" dirty="0">
                <a:latin typeface="Century Gothic" panose="020B0502020202020204" pitchFamily="34" charset="0"/>
              </a:rPr>
              <a:t>¿</a:t>
            </a:r>
            <a:r>
              <a:rPr lang="es-MX" sz="2000" b="1" dirty="0">
                <a:latin typeface="Century Gothic" panose="020B0502020202020204" pitchFamily="34" charset="0"/>
              </a:rPr>
              <a:t>QUÉ TIPO DE PRÁCTICAS ATENTAN CONTRA </a:t>
            </a:r>
          </a:p>
          <a:p>
            <a:pPr algn="ctr"/>
            <a:r>
              <a:rPr lang="es-MX" sz="2000" b="1" dirty="0">
                <a:latin typeface="Century Gothic" panose="020B0502020202020204" pitchFamily="34" charset="0"/>
              </a:rPr>
              <a:t>LA DIGNIDAD DEL TRABAJADOR?</a:t>
            </a:r>
          </a:p>
        </p:txBody>
      </p:sp>
    </p:spTree>
    <p:extLst>
      <p:ext uri="{BB962C8B-B14F-4D97-AF65-F5344CB8AC3E}">
        <p14:creationId xmlns:p14="http://schemas.microsoft.com/office/powerpoint/2010/main" val="7216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7B6F682-514E-C346-9C8C-6E3AD4FEE7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4510"/>
            <a:ext cx="843283" cy="81621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C81184E-44B6-B440-A842-54BBD16285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43531"/>
            <a:ext cx="1164013" cy="18805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C769F08-88BB-D44A-A975-1016780B35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521172"/>
            <a:ext cx="1058667" cy="17152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CFBB3CE-B128-9B4E-AB28-0340972DEAE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717899"/>
            <a:ext cx="648072" cy="110265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3679EBF-C435-F543-99E6-D45655069A79}"/>
              </a:ext>
            </a:extLst>
          </p:cNvPr>
          <p:cNvCxnSpPr/>
          <p:nvPr/>
        </p:nvCxnSpPr>
        <p:spPr>
          <a:xfrm>
            <a:off x="539552" y="1052736"/>
            <a:ext cx="835292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53289C22-1459-1443-A521-7E1C3EEC7EB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524329" y="4561838"/>
            <a:ext cx="1619671" cy="2346018"/>
          </a:xfrm>
          <a:prstGeom prst="rect">
            <a:avLst/>
          </a:prstGeom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AF83633C-584C-44FC-A830-2173708C1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986" y="2067354"/>
            <a:ext cx="828092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s-MX" sz="4000" b="1" dirty="0">
                <a:latin typeface="Century Gothic" panose="020B0502020202020204" pitchFamily="34" charset="0"/>
                <a:cs typeface="Arial" pitchFamily="34" charset="0"/>
              </a:rPr>
              <a:t>¡</a:t>
            </a:r>
            <a:r>
              <a:rPr kumimoji="0" lang="es-MX" sz="4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  <a:cs typeface="Arial" pitchFamily="34" charset="0"/>
              </a:rPr>
              <a:t>GRACIAS POR SU ATENCIÓN!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286BCC1-48B9-46AF-B64B-7F414A09152A}"/>
              </a:ext>
            </a:extLst>
          </p:cNvPr>
          <p:cNvSpPr txBox="1"/>
          <p:nvPr/>
        </p:nvSpPr>
        <p:spPr>
          <a:xfrm>
            <a:off x="1470111" y="3429000"/>
            <a:ext cx="6120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s-MX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Dr. Víctor Manuel Peña Briseño </a:t>
            </a:r>
          </a:p>
          <a:p>
            <a:pPr algn="ctr"/>
            <a:r>
              <a:rPr lang="es-MX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victor@penabriseno.com</a:t>
            </a:r>
          </a:p>
        </p:txBody>
      </p:sp>
    </p:spTree>
    <p:extLst>
      <p:ext uri="{BB962C8B-B14F-4D97-AF65-F5344CB8AC3E}">
        <p14:creationId xmlns:p14="http://schemas.microsoft.com/office/powerpoint/2010/main" val="41530903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4333</TotalTime>
  <Words>676</Words>
  <Application>Microsoft Office PowerPoint</Application>
  <PresentationFormat>Presentación en pantalla (4:3)</PresentationFormat>
  <Paragraphs>123</Paragraphs>
  <Slides>14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14</vt:i4>
      </vt:variant>
    </vt:vector>
  </HeadingPairs>
  <TitlesOfParts>
    <vt:vector size="21" baseType="lpstr">
      <vt:lpstr>Arial</vt:lpstr>
      <vt:lpstr>Calibri</vt:lpstr>
      <vt:lpstr>Century Gothic</vt:lpstr>
      <vt:lpstr>Tema de Office</vt:lpstr>
      <vt:lpstr>2_Tema de Office</vt:lpstr>
      <vt:lpstr>3_Tema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Acer</dc:creator>
  <cp:lastModifiedBy>Veronica Parra H</cp:lastModifiedBy>
  <cp:revision>396</cp:revision>
  <cp:lastPrinted>2024-08-20T16:25:15Z</cp:lastPrinted>
  <dcterms:created xsi:type="dcterms:W3CDTF">2013-01-24T15:29:23Z</dcterms:created>
  <dcterms:modified xsi:type="dcterms:W3CDTF">2024-08-20T16:52:06Z</dcterms:modified>
</cp:coreProperties>
</file>