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8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22" r:id="rId6"/>
    <p:sldMasterId id="2147483734" r:id="rId7"/>
    <p:sldMasterId id="2147483752" r:id="rId8"/>
    <p:sldMasterId id="2147483764" r:id="rId9"/>
  </p:sldMasterIdLst>
  <p:sldIdLst>
    <p:sldId id="364" r:id="rId10"/>
    <p:sldId id="288" r:id="rId11"/>
    <p:sldId id="290" r:id="rId12"/>
    <p:sldId id="256" r:id="rId13"/>
    <p:sldId id="258" r:id="rId14"/>
    <p:sldId id="257" r:id="rId15"/>
    <p:sldId id="259" r:id="rId16"/>
    <p:sldId id="264" r:id="rId17"/>
    <p:sldId id="265" r:id="rId18"/>
    <p:sldId id="267" r:id="rId19"/>
    <p:sldId id="260" r:id="rId20"/>
    <p:sldId id="261" r:id="rId21"/>
    <p:sldId id="263" r:id="rId22"/>
    <p:sldId id="262" r:id="rId23"/>
    <p:sldId id="266" r:id="rId24"/>
    <p:sldId id="268" r:id="rId25"/>
    <p:sldId id="269" r:id="rId26"/>
    <p:sldId id="383" r:id="rId27"/>
    <p:sldId id="382" r:id="rId28"/>
    <p:sldId id="283" r:id="rId29"/>
    <p:sldId id="284" r:id="rId30"/>
    <p:sldId id="285" r:id="rId31"/>
    <p:sldId id="286" r:id="rId32"/>
    <p:sldId id="289" r:id="rId33"/>
    <p:sldId id="298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363" r:id="rId42"/>
    <p:sldId id="345" r:id="rId43"/>
    <p:sldId id="362" r:id="rId44"/>
    <p:sldId id="356" r:id="rId45"/>
    <p:sldId id="278" r:id="rId46"/>
    <p:sldId id="279" r:id="rId47"/>
    <p:sldId id="280" r:id="rId48"/>
    <p:sldId id="281" r:id="rId49"/>
    <p:sldId id="282" r:id="rId50"/>
    <p:sldId id="270" r:id="rId51"/>
    <p:sldId id="277" r:id="rId52"/>
    <p:sldId id="276" r:id="rId5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tableStyles" Target="tableStyle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3010-AEE7-44B7-8AAE-EBF72DBB436D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BECF7-FDCC-43E8-9F13-22630D13F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7450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3010-AEE7-44B7-8AAE-EBF72DBB436D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BECF7-FDCC-43E8-9F13-22630D13F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688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3010-AEE7-44B7-8AAE-EBF72DBB436D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BECF7-FDCC-43E8-9F13-22630D13F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0425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3010-AEE7-44B7-8AAE-EBF72DBB436D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BECF7-FDCC-43E8-9F13-22630D13F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437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3010-AEE7-44B7-8AAE-EBF72DBB436D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BECF7-FDCC-43E8-9F13-22630D13F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9979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3010-AEE7-44B7-8AAE-EBF72DBB436D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BECF7-FDCC-43E8-9F13-22630D13F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706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3010-AEE7-44B7-8AAE-EBF72DBB436D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BECF7-FDCC-43E8-9F13-22630D13F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7126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3010-AEE7-44B7-8AAE-EBF72DBB436D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BECF7-FDCC-43E8-9F13-22630D13F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2365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3010-AEE7-44B7-8AAE-EBF72DBB436D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BECF7-FDCC-43E8-9F13-22630D13F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750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3010-AEE7-44B7-8AAE-EBF72DBB436D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BECF7-FDCC-43E8-9F13-22630D13F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2575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3010-AEE7-44B7-8AAE-EBF72DBB436D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BECF7-FDCC-43E8-9F13-22630D13F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6486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BD1A8-CB7D-EA1C-DD93-8A31C97C8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E9007F-5A07-730F-3362-E60429350A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A6644-7009-A231-879C-7AD748D26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53C-6CC0-3444-91DF-0743930FF4D2}" type="datetimeFigureOut">
              <a:rPr lang="en-MX" smtClean="0"/>
              <a:t>08/23/2024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DD7FA-E113-319C-5C72-A0AC92335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8FB60-46FA-AAD7-8DD6-394B5725F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0320-314D-EC4B-9B33-11621FA99E40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065100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557E6-816E-F189-F5BC-4D5BE81FA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C86CA-9D57-5F4E-8B54-496634AA4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6C665-D500-37B8-4148-22E998430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53C-6CC0-3444-91DF-0743930FF4D2}" type="datetimeFigureOut">
              <a:rPr lang="en-MX" smtClean="0"/>
              <a:t>08/23/2024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0B0BE-997D-F437-1C14-8E06B480E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F20E8-23B6-CD0B-3029-36C6AE844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0320-314D-EC4B-9B33-11621FA99E40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190456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93557-0C68-2FCA-6569-9FAEB7C95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69EA7-259E-3F91-835E-F6C753DAF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D1037-3075-F389-D4BA-376CDDC68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53C-6CC0-3444-91DF-0743930FF4D2}" type="datetimeFigureOut">
              <a:rPr lang="en-MX" smtClean="0"/>
              <a:t>08/23/2024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F5FAA-08DA-EFE8-F519-DDC685BF0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BB99A-6842-9649-AFC7-81056CD18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0320-314D-EC4B-9B33-11621FA99E40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403368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0B40-E245-DA90-BE33-FE0A0616C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4799A-DF31-877B-02A0-FD2FA65F27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45C9C7-2488-F26B-BB03-2DB10D732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B5F158-04AE-A1B7-48E9-69D433FA0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53C-6CC0-3444-91DF-0743930FF4D2}" type="datetimeFigureOut">
              <a:rPr lang="en-MX" smtClean="0"/>
              <a:t>08/23/2024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CB59C-6D46-EE37-1CF4-A5A3AC415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BFE64-BE38-8E59-695B-AEEC294DB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0320-314D-EC4B-9B33-11621FA99E40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521742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27919-9BE2-B994-E9E0-0A59BFE83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B3ACE-6778-FE8E-6421-2FB4E2625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447A3E-1B9E-2A2E-31C9-8F301657B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8747A7-7FCB-390F-0D95-DD96E45668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4052F7-565B-6D3D-8C84-909139E58A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6FD882-F811-0D1E-5DCB-BF85F30A0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53C-6CC0-3444-91DF-0743930FF4D2}" type="datetimeFigureOut">
              <a:rPr lang="en-MX" smtClean="0"/>
              <a:t>08/23/2024</a:t>
            </a:fld>
            <a:endParaRPr lang="en-MX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05622A-8433-5232-0866-4BBE00B6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B54BCF-3850-AE40-D6FF-FE7EBBA7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0320-314D-EC4B-9B33-11621FA99E40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697228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3696A-2934-D8AF-2E79-0855AE687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206BCD-BCDE-7A00-A147-5107645EC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53C-6CC0-3444-91DF-0743930FF4D2}" type="datetimeFigureOut">
              <a:rPr lang="en-MX" smtClean="0"/>
              <a:t>08/23/2024</a:t>
            </a:fld>
            <a:endParaRPr lang="en-MX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7A5D2C-40F7-6859-F70C-8F2CE6B06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FA6704-2D0D-4A7B-379A-97006452C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0320-314D-EC4B-9B33-11621FA99E40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5661005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9D0354-B9F0-0D41-C0A9-E162F43A1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53C-6CC0-3444-91DF-0743930FF4D2}" type="datetimeFigureOut">
              <a:rPr lang="en-MX" smtClean="0"/>
              <a:t>08/23/2024</a:t>
            </a:fld>
            <a:endParaRPr lang="en-MX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A7A832-608B-D5B0-5C10-895BDF9E4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8FCC5-DE8B-BA2D-57F5-49D2A7756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0320-314D-EC4B-9B33-11621FA99E40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8330786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DC773-E2EA-A3F9-AC50-095405FA9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D9028-382B-3882-9257-AF8704312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58A9B-21F5-B7CF-B77B-C07789AA6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AF45B2-FF34-6214-9A23-3BEE7FE45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53C-6CC0-3444-91DF-0743930FF4D2}" type="datetimeFigureOut">
              <a:rPr lang="en-MX" smtClean="0"/>
              <a:t>08/23/2024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271AA-C524-8A5E-A010-0C9903608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DC88F-7B8F-5DB4-7146-EDF9D8185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0320-314D-EC4B-9B33-11621FA99E40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7494651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86EF3-1C05-441C-1182-F6F31B047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7FD053-2EA6-FA2C-DDDA-E6D634F02F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E3032-C246-DCE2-CEDD-5A5BDF78A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C39C2-162C-5D03-4C73-BDCA3A640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53C-6CC0-3444-91DF-0743930FF4D2}" type="datetimeFigureOut">
              <a:rPr lang="en-MX" smtClean="0"/>
              <a:t>08/23/2024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BBEEB3-0703-6105-9FC8-FC2EA0313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B296A-AB3D-7E2D-90EE-275C5B691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0320-314D-EC4B-9B33-11621FA99E40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345964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6C570-E51D-92BC-C5AE-22667499E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423FA5-B425-5739-90C9-4B6027DEF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7986F-3ED1-9C12-CE75-9F970F2DB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53C-6CC0-3444-91DF-0743930FF4D2}" type="datetimeFigureOut">
              <a:rPr lang="en-MX" smtClean="0"/>
              <a:t>08/23/2024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68D0F-CB84-4368-D34F-CD26453E7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6D558-E6BC-3572-3AE8-0638A0A01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0320-314D-EC4B-9B33-11621FA99E40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6709051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6A0D01-D9CF-D7C4-E6DD-FC008812EE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73055D-5144-53EF-4771-C87ECDA9B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6DC71-A995-5E93-541C-DBF99CE1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53C-6CC0-3444-91DF-0743930FF4D2}" type="datetimeFigureOut">
              <a:rPr lang="en-MX" smtClean="0"/>
              <a:t>08/23/2024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F18B7-EE65-1D3F-FD9E-B66EF5F45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205E8-6251-4BE2-3C2E-5C460730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0320-314D-EC4B-9B33-11621FA99E40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712569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6F887C-03EB-4283-8E00-EA4593530DAB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138531-7107-4374-9544-7D87A25DC227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21679272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25C76-A1EC-4E3B-B415-FB9B64563A1B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F7738-A302-402F-8A79-63ADC56FACCF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38977465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3C25A2-968C-4B9A-9A4B-A60FD6470A4C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E5D1E-9865-499C-98EB-6A493EB7DF9B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18098524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3DC6C3-9541-4426-8194-313E060E699B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88AB3E-467A-41D2-80DA-50F57A455D01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38509660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3D812B-070F-4604-BE3E-0A3AC0A31FF9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5BC16-A3F0-40FB-8F9C-84AEE7D23FEA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21695447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919734-1D07-4293-AED5-E8D66AF1A53C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CEC90-A0EF-4033-B515-ADB644BE98A6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8865333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1D5C9A-708B-4B7C-8556-7EE9E3ADA26B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D4AB5-A8C1-4E1A-8C0E-C403BD86C407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18770046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5ED979-31E6-4E2E-A5DD-2397ECD5C04B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483F7B-ADC6-47C5-B762-303C31F4A535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4144949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593ED8-11BE-4799-92EB-6F99EFB98B5A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63328-2BBC-429C-8E6F-C13DB82660F5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25011672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A4B448-2882-42E0-9A4B-B51B4CDF741D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D66D7-2927-4F10-9C1D-717B6CB3ECF5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1643762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74B424-8BAD-474F-949D-8901522E0C5C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B8FAA-C142-45BC-8877-6B957D6E51B2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34903658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CA6C7-15A9-4A65-BAF9-1FC7CBEB9833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6AB85-EAD2-4670-BAF7-169B0B8598C1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26024295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A4FB48-AB5C-40E4-9426-5D88B56FE226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9F1080-594D-471F-910F-4BD534C9536C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17274186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59A4AF-F3C7-4775-BD08-5974FAD1B967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88DCB0-408B-4DBF-9D75-A1905D429412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2434325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559369-3A5C-4679-B6B0-7AAAFAE470B1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248F2-1C1D-44FF-81DC-C8F63CB0BB78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176226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AC5FF1-6B9F-4217-AE54-1B330C8D7481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A23566-E792-4A67-9181-A8EE2DE6DC48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3342904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F5A4B5-5D7D-47FC-AD07-A43EC9ECEC20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733E5B-8475-4FD8-B5A3-FB9FBDCDFCB4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36638999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9D69A7-5E6C-4EAD-9A59-9D864A63DF8A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A2710-0E16-49ED-88A9-A4F546F17968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18610938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8DD5AD-205B-4AA2-B139-D0547572C6B5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8B8C9F-00D0-4E1A-8E91-EC67F493CC7C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37829795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7C6BFA-1612-4844-A768-4231581B97A9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DD206-19AF-43BA-9467-D0EC102EB64E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6626343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21E9F9-7CEE-4AFA-B84D-AD0A5EB8E849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417302-A628-4888-BB65-56F474EAD33C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5953145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109567-45A4-40EB-8E30-4CD5D2BF18D2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87723-4FB5-4212-8E6A-7E1CC5C24E7A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10915831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A31EEB1-38FD-41A2-A1D7-F1C558594F89}" type="datetimeFigureOut">
              <a:rPr lang="es-MX" altLang="es-MX"/>
              <a:pPr/>
              <a:t>23/08/2024</a:t>
            </a:fld>
            <a:endParaRPr lang="es-MX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FC2AA74-B764-428A-9AB5-0387450E083F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2167203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742BFE6-4F87-4B5C-8E2F-C6FD2B80C0A6}" type="datetimeFigureOut">
              <a:rPr lang="es-MX" altLang="es-MX"/>
              <a:pPr/>
              <a:t>23/08/2024</a:t>
            </a:fld>
            <a:endParaRPr lang="es-MX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4862D49-A6F6-4DA5-B903-D1F40008A882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859337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CD5944E-0FF0-48D2-BB3D-6EE374568132}" type="datetimeFigureOut">
              <a:rPr lang="es-MX" altLang="es-MX"/>
              <a:pPr/>
              <a:t>23/08/2024</a:t>
            </a:fld>
            <a:endParaRPr lang="es-MX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4115C3B-18B1-4318-814B-A9BF93D2AB99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2389062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E6C5028-93E2-4360-8E53-6973A4B5F425}" type="datetimeFigureOut">
              <a:rPr lang="es-MX" altLang="es-MX"/>
              <a:pPr/>
              <a:t>23/08/2024</a:t>
            </a:fld>
            <a:endParaRPr lang="es-MX" alt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4845BDB-1BBC-4408-8B65-9DFF0D4A5CC5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7541548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28DF944-22C0-44C4-AD8E-5D811F285104}" type="datetimeFigureOut">
              <a:rPr lang="es-MX" altLang="es-MX"/>
              <a:pPr/>
              <a:t>23/08/2024</a:t>
            </a:fld>
            <a:endParaRPr lang="es-MX" alt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D62D57F-1155-437A-A3FC-DA8D18796AC2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6754472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EDF693A-4D61-4BE6-82F0-AFD9E6018BCB}" type="datetimeFigureOut">
              <a:rPr lang="es-MX" altLang="es-MX"/>
              <a:pPr/>
              <a:t>23/08/2024</a:t>
            </a:fld>
            <a:endParaRPr lang="es-MX" alt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B38CC50-317A-49DB-AE6C-A3EEB5BEBE46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41313678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B783B36-9BF3-47E8-9367-D7BF3B9C5B7B}" type="datetimeFigureOut">
              <a:rPr lang="es-MX" altLang="es-MX"/>
              <a:pPr/>
              <a:t>23/08/2024</a:t>
            </a:fld>
            <a:endParaRPr lang="es-MX" alt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5E0450B-6EFF-4707-B6F8-E031F28D467B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1744470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1BA6474-B152-4860-A0D9-701C6F1AF46F}" type="datetimeFigureOut">
              <a:rPr lang="es-MX" altLang="es-MX"/>
              <a:pPr/>
              <a:t>23/08/2024</a:t>
            </a:fld>
            <a:endParaRPr lang="es-MX" alt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A823F6F-F4AD-47D0-BDF5-57C809015B1E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0169654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MX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C5807F7-4543-4A81-B423-FAAF4124D94B}" type="datetimeFigureOut">
              <a:rPr lang="es-MX" altLang="es-MX"/>
              <a:pPr/>
              <a:t>23/08/2024</a:t>
            </a:fld>
            <a:endParaRPr lang="es-MX" alt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E4880F9-3A0E-46E5-9C32-D6905146D4ED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2680535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A325144-AF68-43E8-82DB-D249B345EBFF}" type="datetimeFigureOut">
              <a:rPr lang="es-MX" altLang="es-MX"/>
              <a:pPr/>
              <a:t>23/08/2024</a:t>
            </a:fld>
            <a:endParaRPr lang="es-MX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6ECBF34E-C2A5-4D69-9470-A5A95A06A74B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5961092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D449A1D-DB98-4AD3-BE5F-2463756DF994}" type="datetimeFigureOut">
              <a:rPr lang="es-MX" altLang="es-MX"/>
              <a:pPr/>
              <a:t>23/08/2024</a:t>
            </a:fld>
            <a:endParaRPr lang="es-MX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007BB00-15F3-419A-BA11-106A4256D21B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0143714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8627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>
            <a:lvl1pPr eaLnBrk="0" hangingPunct="0">
              <a:defRPr/>
            </a:lvl1pPr>
          </a:lstStyle>
          <a:p>
            <a:fld id="{74400E5B-174E-4129-935F-0C83D47B8747}" type="datetimeFigureOut">
              <a:rPr lang="es-ES" altLang="es-MX"/>
              <a:pPr/>
              <a:t>23/08/2024</a:t>
            </a:fld>
            <a:endParaRPr lang="es-ES" alt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 eaLnBrk="0" hangingPunct="0">
              <a:defRPr/>
            </a:lvl1pPr>
          </a:lstStyle>
          <a:p>
            <a:fld id="{691D19EC-2219-4C0C-A304-D34BF913742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519746269"/>
      </p:ext>
    </p:extLst>
  </p:cSld>
  <p:clrMapOvr>
    <a:masterClrMapping/>
  </p:clrMapOvr>
  <p:hf sldNum="0" hd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08868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361D9-8AA5-E12A-DB43-0F56270CB1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7F2B37-AA7E-D5C1-7B2D-1F91E25299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3479A-3618-7415-49D8-5FEC98A30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C3EF-DB0E-5A4B-BDB5-5D6B72A62D4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23/08/2024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E5845-7C5F-50A9-1169-A387DC263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B6C8D-5B1F-0E81-D933-05507FAF0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EEDBF-6B73-0B44-8A66-6E1B035D30EB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765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7F186-4EEC-529A-53CB-47B94F80C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5C0BA-B977-7488-9D68-DD8E06F57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65B19-70D0-D1C1-E7A9-5093DA542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C3EF-DB0E-5A4B-BDB5-5D6B72A62D4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23/08/2024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E23D6-3F86-AFFF-D7BE-28A446911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47C31-B9E0-02F9-84D7-A2E91FD20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EEDBF-6B73-0B44-8A66-6E1B035D30EB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5989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381F5-5B6D-0313-0A6D-51EE58255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02FC5-B392-E10A-FE70-86EB9D464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3ADD6-2F87-651F-3D57-B4D0387A6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C3EF-DB0E-5A4B-BDB5-5D6B72A62D4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23/08/2024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F3DAA-2F4D-784F-FE25-63B4E421E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A4CBC-943E-FC34-524A-2A1C06482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EEDBF-6B73-0B44-8A66-6E1B035D30EB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2664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484BB-EB38-BBDA-8E37-FEC1ADC1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32F84-F387-F2CC-732E-63C06E2BE0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031912-328D-ACC6-3995-B26B63541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72D750-CFF1-28C4-3748-1712C3380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C3EF-DB0E-5A4B-BDB5-5D6B72A62D4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23/08/2024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C15C7-0A55-DDD3-3DD5-05BAFCBC4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49DD11-2C0C-2FC4-18B0-2536B60D9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EEDBF-6B73-0B44-8A66-6E1B035D30EB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2410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1EE76-9991-7B00-32C6-FAC4C2001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EAE098-4114-3A1E-61A3-7E75AD0B6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652B40-FADB-9E0A-73CE-44EBF3D1F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67E5D6-B4C7-A3C8-06CE-EF78AA2661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758103-6771-AD05-5E60-7447381B6F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627A78-C450-4EE8-3DB2-789729C7E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C3EF-DB0E-5A4B-BDB5-5D6B72A62D4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23/08/2024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6EF778-4968-3588-3685-CEE253612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ECB65C-15B9-A2B7-43AB-5D4F807E3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EEDBF-6B73-0B44-8A66-6E1B035D30EB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9698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5CAB6-00F4-E16A-3B3B-4FB5367FC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06B7E4-212E-187C-7F0F-C3E2B4B87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C3EF-DB0E-5A4B-BDB5-5D6B72A62D4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23/08/2024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3D60A6-BDF4-54D7-3AD6-6867E28D6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A3655B-26E8-432C-7790-7A07E9DBD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EEDBF-6B73-0B44-8A66-6E1B035D30EB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7603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151AD8-777F-FFE8-30D9-2B3E9FC9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C3EF-DB0E-5A4B-BDB5-5D6B72A62D4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23/08/2024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39C7DC-DD73-BEF8-D9F7-7BEFEDC6D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3780B-4EAB-4466-CB0C-E31B9D353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EEDBF-6B73-0B44-8A66-6E1B035D30EB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9332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EB4FA-A2D0-6654-F8CC-E095E60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68FFA-0EC8-9B2B-DB43-756D6D3F4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27165-F5F5-0C78-4300-8B7A30500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50AA14-C53B-6BE7-0A1F-62FE78018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C3EF-DB0E-5A4B-BDB5-5D6B72A62D4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23/08/2024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0F5F1C-0F59-AA3F-C203-81293E879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0B3AB-EADF-9D03-9A89-832B996E1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EEDBF-6B73-0B44-8A66-6E1B035D30EB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6312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D5FF6-FA03-AAB8-1B98-C3EDA92D8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F4B9C9-FAB5-6CFF-87FA-472DC209A6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2902B-C701-C09F-DCA5-688763722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9AE83D-1E27-4CA4-37C0-2AAF2FD24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C3EF-DB0E-5A4B-BDB5-5D6B72A62D4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23/08/2024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B1E319-FEB0-62DD-760D-A27CDDDC6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25E6C-7CA0-E8B0-C573-527D69EE9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EEDBF-6B73-0B44-8A66-6E1B035D30EB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9336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D1D6-F56F-03D8-669F-837FF59B2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9AEB53-DAE1-C31A-2B10-CD96E162E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74057-A79B-333A-BB6F-0A75ECF35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C3EF-DB0E-5A4B-BDB5-5D6B72A62D4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23/08/2024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47D0FB-3E04-4E97-13E8-90B76C417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1B198-F4E3-DAFA-E384-78FA071E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EEDBF-6B73-0B44-8A66-6E1B035D30EB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0082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7B36CE-4666-F11A-9F2B-D49745360A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743A30-6EAD-B697-93A7-4B984DB6D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F67BC-2E9C-D11F-8D46-76E7360C5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C3EF-DB0E-5A4B-BDB5-5D6B72A62D4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23/08/2024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6AC1A-CB59-CCC3-7DD2-7E5274E2F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B05BD-37A4-A9F0-37C9-3B2A0492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EEDBF-6B73-0B44-8A66-6E1B035D30EB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1125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2388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0190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73175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1255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1060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2525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4612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1949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053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0543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68077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16619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0045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3812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1922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941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648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2A06-745C-43EB-8FC6-A9D2F858188A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769A-36B7-4369-8F63-7D887267CB08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8192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2A06-745C-43EB-8FC6-A9D2F858188A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769A-36B7-4369-8F63-7D887267CB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77568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2A06-745C-43EB-8FC6-A9D2F858188A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769A-36B7-4369-8F63-7D887267CB08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4551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2A06-745C-43EB-8FC6-A9D2F858188A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769A-36B7-4369-8F63-7D887267CB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758494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2A06-745C-43EB-8FC6-A9D2F858188A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769A-36B7-4369-8F63-7D887267CB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61079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2A06-745C-43EB-8FC6-A9D2F858188A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769A-36B7-4369-8F63-7D887267CB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033978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2A06-745C-43EB-8FC6-A9D2F858188A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769A-36B7-4369-8F63-7D887267CB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843057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F2E2A06-745C-43EB-8FC6-A9D2F858188A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EFA769A-36B7-4369-8F63-7D887267CB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229723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2A06-745C-43EB-8FC6-A9D2F858188A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769A-36B7-4369-8F63-7D887267CB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084073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2A06-745C-43EB-8FC6-A9D2F858188A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769A-36B7-4369-8F63-7D887267CB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96017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2A06-745C-43EB-8FC6-A9D2F858188A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769A-36B7-4369-8F63-7D887267CB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92558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B1A5B-FC53-1543-B22E-90B639D9A778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6004E-4910-F244-BB6C-FCBD8B0584D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826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B1A5B-FC53-1543-B22E-90B639D9A778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6004E-4910-F244-BB6C-FCBD8B0584D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896691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B1A5B-FC53-1543-B22E-90B639D9A778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6004E-4910-F244-BB6C-FCBD8B0584D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509105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B1A5B-FC53-1543-B22E-90B639D9A778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6004E-4910-F244-BB6C-FCBD8B0584D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87008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B1A5B-FC53-1543-B22E-90B639D9A778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6004E-4910-F244-BB6C-FCBD8B0584D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46602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B1A5B-FC53-1543-B22E-90B639D9A778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6004E-4910-F244-BB6C-FCBD8B0584D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10918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B1A5B-FC53-1543-B22E-90B639D9A778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6004E-4910-F244-BB6C-FCBD8B0584D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16553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B1A5B-FC53-1543-B22E-90B639D9A778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6004E-4910-F244-BB6C-FCBD8B0584D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3082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B1A5B-FC53-1543-B22E-90B639D9A778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6004E-4910-F244-BB6C-FCBD8B0584D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82656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B1A5B-FC53-1543-B22E-90B639D9A778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6004E-4910-F244-BB6C-FCBD8B0584D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205187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B1A5B-FC53-1543-B22E-90B639D9A778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6004E-4910-F244-BB6C-FCBD8B0584D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302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B3010-AEE7-44B7-8AAE-EBF72DBB436D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BECF7-FDCC-43E8-9F13-22630D13F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9585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004140-7BA8-1842-6183-9BF3ACEF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A03DFE-0E2A-811C-3BF5-59D5D622B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850AD-0D92-15ED-E4DD-45A0028CF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13B53C-6CC0-3444-91DF-0743930FF4D2}" type="datetimeFigureOut">
              <a:rPr lang="en-MX" smtClean="0"/>
              <a:t>08/23/2024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961FF-13D0-2AF8-6369-44FD1F3F86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341FF-0734-BC5B-0A79-C6E130C58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8C0320-314D-EC4B-9B33-11621FA99E40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818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  <a:endParaRPr lang="es-PE" altLang="es-MX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  <a:endParaRPr lang="es-PE" alt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fld id="{E14B540E-D1FD-455A-A8AE-4A5919B1B345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fld id="{ED36108F-99B9-434C-98CA-8D2987A0FD2F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543258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  <a:endParaRPr lang="es-PE" altLang="es-MX"/>
          </a:p>
        </p:txBody>
      </p:sp>
      <p:sp>
        <p:nvSpPr>
          <p:cNvPr id="1331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  <a:endParaRPr lang="es-PE" alt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E7D4A3E-91D3-4972-90CD-5782375E53C2}" type="datetimeFigureOut">
              <a:rPr lang="es-PE" altLang="es-MX"/>
              <a:pPr/>
              <a:t>23/08/2024</a:t>
            </a:fld>
            <a:endParaRPr lang="es-PE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BF7E071-494B-47A6-9896-EF2231662C86}" type="slidenum">
              <a:rPr lang="es-PE" altLang="es-MX"/>
              <a:pPr/>
              <a:t>‹Nº›</a:t>
            </a:fld>
            <a:endParaRPr lang="es-PE" altLang="es-MX"/>
          </a:p>
        </p:txBody>
      </p:sp>
    </p:spTree>
    <p:extLst>
      <p:ext uri="{BB962C8B-B14F-4D97-AF65-F5344CB8AC3E}">
        <p14:creationId xmlns:p14="http://schemas.microsoft.com/office/powerpoint/2010/main" val="372427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  <a:endParaRPr lang="es-MX" altLang="es-MX"/>
          </a:p>
        </p:txBody>
      </p:sp>
      <p:sp>
        <p:nvSpPr>
          <p:cNvPr id="25603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  <a:endParaRPr lang="es-MX" alt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7DEE6654-FBD0-44F5-A356-210E159BA275}" type="datetimeFigureOut">
              <a:rPr lang="es-MX" altLang="es-MX"/>
              <a:pPr/>
              <a:t>23/08/2024</a:t>
            </a:fld>
            <a:endParaRPr lang="es-MX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0D410A34-18F6-465A-8BE0-E250BDD016D0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32161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12" r:id="rId13"/>
    <p:sldLayoutId id="2147483720" r:id="rId1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DF420-C9B2-9D0A-8EDF-0A133803F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A737B-1434-C448-0F86-75FE48628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9594F-C9DF-42AF-C936-A4F90C32D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8EFC3EF-DB0E-5A4B-BDB5-5D6B72A62D4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 defTabSz="914400"/>
              <a:t>23/08/2024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3B860-9865-891F-7CCE-3DA2E5B5CF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F7C9C-B55C-061A-C0BE-4CFE5BBD9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D7EEDBF-6B73-0B44-8A66-6E1B035D30EB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2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4118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F2E2A06-745C-43EB-8FC6-A9D2F858188A}" type="datetimeFigureOut">
              <a:rPr lang="es-MX" smtClean="0"/>
              <a:t>23/08/2024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EFA769A-36B7-4369-8F63-7D887267CB08}" type="slidenum">
              <a:rPr lang="es-MX" smtClean="0"/>
              <a:t>‹Nº›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60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B1A5B-FC53-1543-B22E-90B639D9A778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6004E-4910-F244-BB6C-FCBD8B0584D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574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Universidad de Guadalajara (UDG), México – Grupo La Rabi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03" t="8111" r="31303" b="13213"/>
          <a:stretch/>
        </p:blipFill>
        <p:spPr bwMode="auto">
          <a:xfrm>
            <a:off x="416897" y="4355304"/>
            <a:ext cx="1563655" cy="186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1204075" y="4931162"/>
            <a:ext cx="10215649" cy="356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ES" sz="2400" b="1" i="0" u="none" strike="noStrike" kern="1200" cap="all" spc="20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INFECTÓLOGO, PROFESOR INVESTIGADOR UNIV. DE GUADALAJARA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4927600" y="4409911"/>
            <a:ext cx="6443146" cy="4396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DR EN CS. HÉCTOR RAÚL PÉREZ GÓMEZ</a:t>
            </a: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155097" y="5395132"/>
            <a:ext cx="10215649" cy="437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ES" sz="2400" b="1" i="0" u="none" strike="noStrike" kern="1200" cap="all" spc="20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SISTEMA NACIONAL DE INVESTIGADORES</a:t>
            </a:r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7049193" y="5790099"/>
            <a:ext cx="4321553" cy="437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 w="0"/>
                <a:solidFill>
                  <a:srgbClr val="E4831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24</a:t>
            </a:r>
            <a:r>
              <a:rPr kumimoji="0" lang="es-ES" sz="2400" b="1" i="0" u="none" strike="noStrike" kern="1200" cap="none" spc="0" normalizeH="0" noProof="0" dirty="0" smtClean="0">
                <a:ln w="0"/>
                <a:solidFill>
                  <a:srgbClr val="E4831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 de </a:t>
            </a:r>
            <a:r>
              <a:rPr kumimoji="0" lang="es-ES" sz="2400" b="1" i="0" u="none" strike="noStrike" kern="1200" cap="none" spc="0" normalizeH="0" baseline="0" noProof="0" dirty="0" smtClean="0">
                <a:ln w="0"/>
                <a:solidFill>
                  <a:srgbClr val="E4831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Agosto </a:t>
            </a:r>
            <a:r>
              <a:rPr kumimoji="0" lang="es-ES" sz="2400" b="1" i="0" u="none" strike="noStrike" kern="1200" cap="none" spc="0" normalizeH="0" baseline="0" noProof="0" dirty="0">
                <a:ln w="0"/>
                <a:solidFill>
                  <a:srgbClr val="E4831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de 2024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17230" t="17384" r="51148" b="46306"/>
          <a:stretch/>
        </p:blipFill>
        <p:spPr>
          <a:xfrm>
            <a:off x="6311900" y="273149"/>
            <a:ext cx="5726778" cy="369893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5E035A3-EFCD-D8B3-90C7-590518EF1B74}"/>
              </a:ext>
            </a:extLst>
          </p:cNvPr>
          <p:cNvSpPr txBox="1"/>
          <p:nvPr/>
        </p:nvSpPr>
        <p:spPr>
          <a:xfrm>
            <a:off x="83507" y="2412249"/>
            <a:ext cx="6228394" cy="954107"/>
          </a:xfrm>
          <a:prstGeom prst="rect">
            <a:avLst/>
          </a:prstGeom>
          <a:solidFill>
            <a:srgbClr val="ED7D31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 QUÉ PANDEMIA NOS PODRÍAMOS ENFRENTAR EN EL FUTURO?</a:t>
            </a:r>
            <a:endParaRPr kumimoji="0" lang="es-MX" sz="28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1320715-31EF-EA12-55D5-3DA11150E03E}"/>
              </a:ext>
            </a:extLst>
          </p:cNvPr>
          <p:cNvSpPr txBox="1"/>
          <p:nvPr/>
        </p:nvSpPr>
        <p:spPr>
          <a:xfrm>
            <a:off x="416897" y="617437"/>
            <a:ext cx="5445992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CONGRESO</a:t>
            </a:r>
            <a:r>
              <a:rPr kumimoji="0" lang="es-MX" sz="2400" b="1" i="1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FERTIQUIM, PEÑOLES, ZINC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b="1" i="1" kern="0" baseline="0" dirty="0" smtClean="0">
                <a:solidFill>
                  <a:prstClr val="white"/>
                </a:solidFill>
              </a:rPr>
              <a:t>2024</a:t>
            </a:r>
            <a:endParaRPr kumimoji="0" lang="es-MX" sz="24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81159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107761"/>
              </p:ext>
            </p:extLst>
          </p:nvPr>
        </p:nvGraphicFramePr>
        <p:xfrm>
          <a:off x="230909" y="1136175"/>
          <a:ext cx="11767127" cy="5024583"/>
        </p:xfrm>
        <a:graphic>
          <a:graphicData uri="http://schemas.openxmlformats.org/drawingml/2006/table">
            <a:tbl>
              <a:tblPr firstRow="1" firstCol="1" bandRow="1"/>
              <a:tblGrid>
                <a:gridCol w="1298487">
                  <a:extLst>
                    <a:ext uri="{9D8B030D-6E8A-4147-A177-3AD203B41FA5}">
                      <a16:colId xmlns:a16="http://schemas.microsoft.com/office/drawing/2014/main" val="1371364412"/>
                    </a:ext>
                  </a:extLst>
                </a:gridCol>
                <a:gridCol w="3088786">
                  <a:extLst>
                    <a:ext uri="{9D8B030D-6E8A-4147-A177-3AD203B41FA5}">
                      <a16:colId xmlns:a16="http://schemas.microsoft.com/office/drawing/2014/main" val="836561412"/>
                    </a:ext>
                  </a:extLst>
                </a:gridCol>
                <a:gridCol w="1736436">
                  <a:extLst>
                    <a:ext uri="{9D8B030D-6E8A-4147-A177-3AD203B41FA5}">
                      <a16:colId xmlns:a16="http://schemas.microsoft.com/office/drawing/2014/main" val="2415396663"/>
                    </a:ext>
                  </a:extLst>
                </a:gridCol>
                <a:gridCol w="5643418">
                  <a:extLst>
                    <a:ext uri="{9D8B030D-6E8A-4147-A177-3AD203B41FA5}">
                      <a16:colId xmlns:a16="http://schemas.microsoft.com/office/drawing/2014/main" val="3813666784"/>
                    </a:ext>
                  </a:extLst>
                </a:gridCol>
              </a:tblGrid>
              <a:tr h="264452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Importantes enfermedades pandémicas y epidémicas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343600"/>
                  </a:ext>
                </a:extLst>
              </a:tr>
              <a:tr h="2644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Año</a:t>
                      </a:r>
                      <a:endParaRPr lang="es-MX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Enfermedad (agente)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 de muertes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Comentarios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6157206"/>
                  </a:ext>
                </a:extLst>
              </a:tr>
              <a:tr h="44956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430 A.C.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541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1340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1494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 aprox.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1520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1793 – 1798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1832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1918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1976 – 2000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1981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1981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Plaga de Atenas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Plaga </a:t>
                      </a: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Justiniana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Yesinia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pestis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Peste Negra (</a:t>
                      </a: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Yersinia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pestis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Sifilis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(Treponema </a:t>
                      </a: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pallidum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Tuberculosis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Hueyzahuatl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(Viruela mayor)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Plaga Americana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2da Pandemia de </a:t>
                      </a:r>
                      <a:r>
                        <a:rPr lang="es-ES_tradnl" sz="1600" kern="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Cólera 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 Paris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Influenza Española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Ébola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Conjuntivitis Hemorrágica Aguda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HIV / SIDA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SARS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H1N1 Gripe porcina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Chikungunya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Zika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 100,000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es-MX" sz="1600" kern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millones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 50 millones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&gt;50, 000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Varios millones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 millones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 25,000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18,420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 50 millones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15,258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Escasas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 32 millones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813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284,000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Escasas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 1000?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Primera pandemia </a:t>
                      </a:r>
                      <a:r>
                        <a:rPr lang="es-ES_tradnl" sz="1600" kern="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transregional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Pandemia que </a:t>
                      </a:r>
                      <a:r>
                        <a:rPr lang="es-ES_tradnl" sz="1600" kern="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eliminó a 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mitad de la población mundial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Pandemia que </a:t>
                      </a:r>
                      <a:r>
                        <a:rPr lang="es-ES_tradnl" sz="1600" kern="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eliminó a un 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cuarto de la población mundial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Pandemia traída </a:t>
                      </a:r>
                      <a:r>
                        <a:rPr lang="es-ES_tradnl" sz="1600" kern="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América </a:t>
                      </a:r>
                      <a:r>
                        <a:rPr lang="es-ES_tradnl" sz="1600" kern="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 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Europa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Antigua enfermedad, convertida en pandemia en la Edad Media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Pandemia </a:t>
                      </a:r>
                      <a:r>
                        <a:rPr lang="es-ES_tradnl" sz="1600" kern="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traída 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 Nuevo Mundo por los europeos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Fiebre amarilla, la cual aterrorizó a colonias americanas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Esparcida desde India a Europa y Oriente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Pandemias adicionales en 1957, 1968 y 2009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Reconocida en 1976; 29 </a:t>
                      </a:r>
                      <a:r>
                        <a:rPr lang="es-ES_tradnl" sz="1600" kern="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epidemias </a:t>
                      </a: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regionales hasta la fecha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Reconocida en 1969; pandemia en 1981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Reconocida en 1981; pandemia actual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Cerca de pandemia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5tha pandemia de influenza en el siglo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Pandemia debida al mosquito A. </a:t>
                      </a: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Aegipti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Pandemia debida al mosquito A. </a:t>
                      </a:r>
                      <a:r>
                        <a:rPr lang="es-ES_tradnl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Aegipti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_tradnl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602389"/>
                  </a:ext>
                </a:extLst>
              </a:tr>
            </a:tbl>
          </a:graphicData>
        </a:graphic>
      </p:graphicFrame>
      <p:sp>
        <p:nvSpPr>
          <p:cNvPr id="4" name="TextBox 2">
            <a:extLst>
              <a:ext uri="{FF2B5EF4-FFF2-40B4-BE49-F238E27FC236}">
                <a16:creationId xmlns:a16="http://schemas.microsoft.com/office/drawing/2014/main" id="{3C8FF5EA-A3BC-0078-BA14-8D7E8D09599C}"/>
              </a:ext>
            </a:extLst>
          </p:cNvPr>
          <p:cNvSpPr txBox="1"/>
          <p:nvPr/>
        </p:nvSpPr>
        <p:spPr>
          <a:xfrm>
            <a:off x="230909" y="212845"/>
            <a:ext cx="6097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  <a:latin typeface="American Typewriter" panose="02090604020004020304" pitchFamily="18" charset="77"/>
              </a:rPr>
              <a:t>Pandemic COVID-19 Joins History’s Pandemic Legion</a:t>
            </a:r>
          </a:p>
          <a:p>
            <a:r>
              <a:rPr lang="en-US" dirty="0" err="1">
                <a:effectLst/>
                <a:latin typeface="American Typewriter" panose="02090604020004020304" pitchFamily="18" charset="77"/>
              </a:rPr>
              <a:t>Morens</a:t>
            </a:r>
            <a:r>
              <a:rPr lang="en-US" dirty="0">
                <a:effectLst/>
                <a:latin typeface="American Typewriter" panose="02090604020004020304" pitchFamily="18" charset="77"/>
              </a:rPr>
              <a:t> </a:t>
            </a:r>
            <a:r>
              <a:rPr lang="en-US" dirty="0" err="1">
                <a:effectLst/>
                <a:latin typeface="American Typewriter" panose="02090604020004020304" pitchFamily="18" charset="77"/>
              </a:rPr>
              <a:t>DM,et</a:t>
            </a:r>
            <a:r>
              <a:rPr lang="en-US" dirty="0">
                <a:effectLst/>
                <a:latin typeface="American Typewriter" panose="02090604020004020304" pitchFamily="18" charset="77"/>
              </a:rPr>
              <a:t> al.</a:t>
            </a:r>
          </a:p>
          <a:p>
            <a:r>
              <a:rPr lang="en-US" dirty="0" err="1">
                <a:latin typeface="American Typewriter" panose="02090604020004020304" pitchFamily="18" charset="77"/>
              </a:rPr>
              <a:t>Mbio</a:t>
            </a:r>
            <a:r>
              <a:rPr lang="en-US" dirty="0">
                <a:latin typeface="American Typewriter" panose="02090604020004020304" pitchFamily="18" charset="77"/>
              </a:rPr>
              <a:t> 2020; 11:e00812-20.</a:t>
            </a:r>
            <a:endParaRPr lang="en-US" dirty="0">
              <a:effectLst/>
              <a:latin typeface="American Typewriter" panose="02090604020004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91633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8FF5EA-A3BC-0078-BA14-8D7E8D09599C}"/>
              </a:ext>
            </a:extLst>
          </p:cNvPr>
          <p:cNvSpPr txBox="1"/>
          <p:nvPr/>
        </p:nvSpPr>
        <p:spPr>
          <a:xfrm>
            <a:off x="164422" y="129718"/>
            <a:ext cx="26064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Pandemic COVID-19 Joins History’s Pandemic Legion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Morens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DM,et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 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Mbio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 2020; 11:e00812-20.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F4AA3B-8077-0607-5D53-EE18BE91A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398" y="129718"/>
            <a:ext cx="9015947" cy="646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01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04799" y="2083750"/>
            <a:ext cx="544945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i="1" dirty="0"/>
              <a:t>La colonización, la esclavitud y la guerra condujeron a la propagación mundial de enfermedades infecciosas, con consecuencias devastadoras.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i="1" dirty="0"/>
              <a:t>Las enfermedades humanas como la tuberculosis, la poliomielitis, la viruela y la difteria causaban una morbilidad y mortalidad considerables.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i="1" dirty="0"/>
              <a:t>Al mismo tiempo, las enfermedades animales, como la peste bovina, se propagaron a lo largo de las rutas comerciales y con los ejércitos itinerantes, con efectos devastadores en el ganado y las poblaciones humanas dependientes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705600" y="1806660"/>
            <a:ext cx="5486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s-MX" b="1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i="1" dirty="0"/>
              <a:t>Avances en ciencia moderna, desarrollo de vacunas, </a:t>
            </a:r>
            <a:r>
              <a:rPr lang="es-MX" b="1" i="1" dirty="0" err="1"/>
              <a:t>sanitarismo</a:t>
            </a:r>
            <a:r>
              <a:rPr lang="es-MX" b="1" i="1" dirty="0"/>
              <a:t>,, acceso a cuidados de la salud, vigilancia e inteligencia epidemiológica.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i="1" dirty="0"/>
              <a:t>Mayor control de enfermedades infecciosas, respiratorias y gastrointestinales.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i="1" dirty="0"/>
              <a:t>Amenazas de enfermedades emergentes y Re-emergentes, con letalidad importante.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i="1" dirty="0"/>
              <a:t>La carga de las enfermedades infecciosas sigue siendo considerable en los países de ingresos bajos y medianos bajos, mientras que la mortalidad y la morbilidad asociadas a las enfermedades tropicales desatendidas, la infección por el VIH, la tuberculosis y el paludismo siguen siendo elevadas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06400" y="1129644"/>
            <a:ext cx="6096000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>
            <a:sp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En tiempos pre-modernos </a:t>
            </a:r>
          </a:p>
          <a:p>
            <a:endParaRPr lang="es-MX" sz="2800" b="1" dirty="0">
              <a:solidFill>
                <a:schemeClr val="bg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788728" y="1129643"/>
            <a:ext cx="4156363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Recientes dos décadas.</a:t>
            </a:r>
          </a:p>
          <a:p>
            <a:endParaRPr lang="es-MX" sz="2800" b="1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98764" y="360218"/>
            <a:ext cx="1117600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/>
              <a:t>ENFERMEDADES INFECCIOSAS EN UNA ERA DE CAMBIO GLOBAL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04799" y="5869310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400" b="1" i="1" dirty="0"/>
              <a:t>Baker, R.E., </a:t>
            </a:r>
            <a:r>
              <a:rPr lang="es-MX" sz="1400" b="1" i="1" dirty="0" err="1"/>
              <a:t>Mahmud</a:t>
            </a:r>
            <a:r>
              <a:rPr lang="es-MX" sz="1400" b="1" i="1" dirty="0"/>
              <a:t>, A.S., Miller, I.F. et al. </a:t>
            </a:r>
            <a:r>
              <a:rPr lang="es-MX" sz="1400" b="1" i="1" dirty="0" err="1"/>
              <a:t>Infectious</a:t>
            </a:r>
            <a:r>
              <a:rPr lang="es-MX" sz="1400" b="1" i="1" dirty="0"/>
              <a:t> </a:t>
            </a:r>
            <a:r>
              <a:rPr lang="es-MX" sz="1400" b="1" i="1" dirty="0" err="1"/>
              <a:t>disease</a:t>
            </a:r>
            <a:r>
              <a:rPr lang="es-MX" sz="1400" b="1" i="1" dirty="0"/>
              <a:t> in </a:t>
            </a:r>
            <a:r>
              <a:rPr lang="es-MX" sz="1400" b="1" i="1" dirty="0" err="1"/>
              <a:t>an</a:t>
            </a:r>
            <a:r>
              <a:rPr lang="es-MX" sz="1400" b="1" i="1" dirty="0"/>
              <a:t> era of global </a:t>
            </a:r>
            <a:r>
              <a:rPr lang="es-MX" sz="1400" b="1" i="1" dirty="0" err="1"/>
              <a:t>change</a:t>
            </a:r>
            <a:r>
              <a:rPr lang="es-MX" sz="1400" b="1" i="1" dirty="0"/>
              <a:t>. </a:t>
            </a:r>
            <a:r>
              <a:rPr lang="es-MX" sz="1400" b="1" i="1" dirty="0" err="1"/>
              <a:t>Nat</a:t>
            </a:r>
            <a:r>
              <a:rPr lang="es-MX" sz="1400" b="1" i="1" dirty="0"/>
              <a:t> </a:t>
            </a:r>
            <a:r>
              <a:rPr lang="es-MX" sz="1400" b="1" i="1" dirty="0" err="1"/>
              <a:t>Rev</a:t>
            </a:r>
            <a:r>
              <a:rPr lang="es-MX" sz="1400" b="1" i="1" dirty="0"/>
              <a:t> </a:t>
            </a:r>
            <a:r>
              <a:rPr lang="es-MX" sz="1400" b="1" i="1" dirty="0" err="1"/>
              <a:t>Microbiol</a:t>
            </a:r>
            <a:r>
              <a:rPr lang="es-MX" sz="1400" b="1" i="1" dirty="0"/>
              <a:t> 20, 193–205 (2022). https://doi.org/10.1038/s41579-021-00639-z</a:t>
            </a:r>
          </a:p>
        </p:txBody>
      </p:sp>
    </p:spTree>
    <p:extLst>
      <p:ext uri="{BB962C8B-B14F-4D97-AF65-F5344CB8AC3E}">
        <p14:creationId xmlns:p14="http://schemas.microsoft.com/office/powerpoint/2010/main" val="3502460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4509" t="17696" r="20123" b="8948"/>
          <a:stretch/>
        </p:blipFill>
        <p:spPr>
          <a:xfrm>
            <a:off x="618836" y="0"/>
            <a:ext cx="10843491" cy="684484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026328"/>
            <a:ext cx="49876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i="1" dirty="0"/>
              <a:t>Baker, R.E., </a:t>
            </a:r>
            <a:r>
              <a:rPr lang="es-MX" sz="1400" b="1" i="1" dirty="0" err="1"/>
              <a:t>Mahmud</a:t>
            </a:r>
            <a:r>
              <a:rPr lang="es-MX" sz="1400" b="1" i="1" dirty="0"/>
              <a:t>, A.S., Miller, I.F. et al. </a:t>
            </a:r>
            <a:r>
              <a:rPr lang="es-MX" sz="1400" b="1" i="1" dirty="0" err="1"/>
              <a:t>Infectious</a:t>
            </a:r>
            <a:r>
              <a:rPr lang="es-MX" sz="1400" b="1" i="1" dirty="0"/>
              <a:t> </a:t>
            </a:r>
            <a:r>
              <a:rPr lang="es-MX" sz="1400" b="1" i="1" dirty="0" err="1"/>
              <a:t>disease</a:t>
            </a:r>
            <a:r>
              <a:rPr lang="es-MX" sz="1400" b="1" i="1" dirty="0"/>
              <a:t> in </a:t>
            </a:r>
            <a:r>
              <a:rPr lang="es-MX" sz="1400" b="1" i="1" dirty="0" err="1"/>
              <a:t>an</a:t>
            </a:r>
            <a:r>
              <a:rPr lang="es-MX" sz="1400" b="1" i="1" dirty="0"/>
              <a:t> era of global </a:t>
            </a:r>
            <a:r>
              <a:rPr lang="es-MX" sz="1400" b="1" i="1" dirty="0" err="1"/>
              <a:t>change</a:t>
            </a:r>
            <a:r>
              <a:rPr lang="es-MX" sz="1400" b="1" i="1" dirty="0"/>
              <a:t>. </a:t>
            </a:r>
            <a:r>
              <a:rPr lang="es-MX" sz="1400" b="1" i="1" dirty="0" err="1"/>
              <a:t>Nat</a:t>
            </a:r>
            <a:r>
              <a:rPr lang="es-MX" sz="1400" b="1" i="1" dirty="0"/>
              <a:t> </a:t>
            </a:r>
            <a:r>
              <a:rPr lang="es-MX" sz="1400" b="1" i="1" dirty="0" err="1"/>
              <a:t>Rev</a:t>
            </a:r>
            <a:r>
              <a:rPr lang="es-MX" sz="1400" b="1" i="1" dirty="0"/>
              <a:t> </a:t>
            </a:r>
            <a:r>
              <a:rPr lang="es-MX" sz="1400" b="1" i="1" dirty="0" err="1"/>
              <a:t>Microbiol</a:t>
            </a:r>
            <a:r>
              <a:rPr lang="es-MX" sz="1400" b="1" i="1" dirty="0"/>
              <a:t> 20, 193–205 (2022). https://doi.org/10.1038/s41579-021-00639-z</a:t>
            </a:r>
          </a:p>
        </p:txBody>
      </p:sp>
    </p:spTree>
    <p:extLst>
      <p:ext uri="{BB962C8B-B14F-4D97-AF65-F5344CB8AC3E}">
        <p14:creationId xmlns:p14="http://schemas.microsoft.com/office/powerpoint/2010/main" val="1758924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82329" y="1957802"/>
            <a:ext cx="53847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i="1" dirty="0"/>
              <a:t>El brote de coronavirus del síndrome respiratorio agudo severo de 2003.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i="1" dirty="0"/>
              <a:t>La pandemia de gripe porcina de 2009. </a:t>
            </a:r>
          </a:p>
          <a:p>
            <a:endParaRPr lang="es-MX" sz="16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i="1" dirty="0"/>
              <a:t>El brote de coronavirus MERS de 2012.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i="1" dirty="0"/>
              <a:t>La epidemia de </a:t>
            </a:r>
            <a:r>
              <a:rPr lang="es-MX" sz="1600" b="1" i="1" dirty="0" err="1" smtClean="0"/>
              <a:t>Ébola</a:t>
            </a:r>
            <a:r>
              <a:rPr lang="es-MX" sz="1600" b="1" i="1" dirty="0" smtClean="0"/>
              <a:t> </a:t>
            </a:r>
            <a:r>
              <a:rPr lang="es-MX" sz="1600" b="1" i="1" dirty="0"/>
              <a:t>de 2013-2016 en África occidental.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i="1" dirty="0"/>
              <a:t>La epidemia de enfermedad por el virus del </a:t>
            </a:r>
            <a:r>
              <a:rPr lang="es-MX" sz="1600" b="1" i="1" dirty="0" err="1"/>
              <a:t>Zika</a:t>
            </a:r>
            <a:r>
              <a:rPr lang="es-MX" sz="1600" b="1" i="1" dirty="0"/>
              <a:t> de 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i="1" dirty="0"/>
              <a:t>La pandemia de COVID-19. </a:t>
            </a:r>
          </a:p>
          <a:p>
            <a:endParaRPr lang="es-MX" sz="16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i="1" dirty="0"/>
              <a:t>La epidemia de </a:t>
            </a:r>
            <a:r>
              <a:rPr lang="es-MX" sz="1600" b="1" i="1" dirty="0" err="1"/>
              <a:t>Mpox</a:t>
            </a:r>
            <a:endParaRPr lang="es-MX" sz="16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i="1" dirty="0"/>
              <a:t>El brote de Hepatitis Aguda Grave Infantil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i="1" dirty="0"/>
              <a:t>El caso actual de Sarampión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382329" y="1034472"/>
            <a:ext cx="5292435" cy="92333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s-MX" b="1" i="1" dirty="0">
              <a:solidFill>
                <a:schemeClr val="bg1"/>
              </a:solidFill>
            </a:endParaRPr>
          </a:p>
          <a:p>
            <a:r>
              <a:rPr lang="es-MX" b="1" i="1" dirty="0">
                <a:solidFill>
                  <a:schemeClr val="bg1"/>
                </a:solidFill>
              </a:rPr>
              <a:t>BROTES-EPIDEMIAS-PANDEMIAS DEL SIGLO XXI</a:t>
            </a:r>
          </a:p>
          <a:p>
            <a:endParaRPr lang="es-MX" b="1" i="1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20940" y="2187725"/>
            <a:ext cx="564575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/>
              <a:t>La población sigue aumentando.</a:t>
            </a:r>
          </a:p>
          <a:p>
            <a:endParaRPr lang="es-MX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/>
              <a:t>Desde 2007 hay más personas viviendo en zonas urbanas que en zonas rurales.</a:t>
            </a:r>
          </a:p>
          <a:p>
            <a:endParaRPr lang="es-MX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/>
              <a:t>Cambio en el uso de la tierra.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/>
              <a:t>Migración. 272 millones, 3,5% de la población mundial.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/>
              <a:t>Los vuelos aéreos se han duplicado desde el año 2000.</a:t>
            </a:r>
          </a:p>
          <a:p>
            <a:endParaRPr lang="es-MX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/>
              <a:t>Envejecimiento y cambios en las tasas de natalidad.</a:t>
            </a:r>
          </a:p>
          <a:p>
            <a:r>
              <a:rPr lang="es-MX" sz="1600" b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/>
              <a:t>El cambio climático representa una amenaza cada vez mayor para la sociedad.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/>
              <a:t>Cese de vacunación para enfermedades “erradicadas”  (</a:t>
            </a:r>
            <a:r>
              <a:rPr lang="es-MX" sz="1600" b="1" dirty="0" err="1"/>
              <a:t>Mpox</a:t>
            </a:r>
            <a:r>
              <a:rPr lang="es-MX" sz="1600" b="1" dirty="0"/>
              <a:t>), Grupos “anti-vacunas”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8764" y="1034472"/>
            <a:ext cx="5222798" cy="92333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s-MX" b="1" i="1" dirty="0">
                <a:solidFill>
                  <a:schemeClr val="bg1"/>
                </a:solidFill>
              </a:rPr>
              <a:t>CAMBIOS ANTROPOGENICOS:  TECNOLÓGICOS, DEMOGRÁFICOS Y CLIMÁTICOS EN LAS ÚLTIMAS DÉCADAS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98764" y="360218"/>
            <a:ext cx="1117600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/>
              <a:t>ENFERMEDADES INFECCIOSAS EN UNA ERA DE CAMBIO GLOBAL</a:t>
            </a:r>
          </a:p>
        </p:txBody>
      </p:sp>
    </p:spTree>
    <p:extLst>
      <p:ext uri="{BB962C8B-B14F-4D97-AF65-F5344CB8AC3E}">
        <p14:creationId xmlns:p14="http://schemas.microsoft.com/office/powerpoint/2010/main" val="2231813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246" t="60031" r="64175" b="7824"/>
          <a:stretch/>
        </p:blipFill>
        <p:spPr>
          <a:xfrm>
            <a:off x="600364" y="289925"/>
            <a:ext cx="11027053" cy="612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52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456" t="18819" r="39754" b="13064"/>
          <a:stretch/>
        </p:blipFill>
        <p:spPr>
          <a:xfrm>
            <a:off x="109477" y="74317"/>
            <a:ext cx="5810255" cy="4298644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5242153" y="3224351"/>
            <a:ext cx="6949847" cy="3514085"/>
            <a:chOff x="5220950" y="587029"/>
            <a:chExt cx="6949847" cy="3514085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3"/>
            <a:srcRect l="3246" t="15450" r="64175" b="61839"/>
            <a:stretch/>
          </p:blipFill>
          <p:spPr>
            <a:xfrm>
              <a:off x="5220950" y="587029"/>
              <a:ext cx="6949847" cy="2725121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3"/>
            <a:srcRect l="3246" t="83262" r="64175" b="7824"/>
            <a:stretch/>
          </p:blipFill>
          <p:spPr>
            <a:xfrm>
              <a:off x="6565689" y="3312150"/>
              <a:ext cx="5126182" cy="788964"/>
            </a:xfrm>
            <a:prstGeom prst="rect">
              <a:avLst/>
            </a:prstGeom>
          </p:spPr>
        </p:pic>
      </p:grpSp>
      <p:sp>
        <p:nvSpPr>
          <p:cNvPr id="6" name="Rectángulo 5"/>
          <p:cNvSpPr/>
          <p:nvPr/>
        </p:nvSpPr>
        <p:spPr>
          <a:xfrm>
            <a:off x="6133046" y="449005"/>
            <a:ext cx="584563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400" b="1" i="1" dirty="0"/>
              <a:t>Mapeo de cambios en los viajes en el mundo</a:t>
            </a:r>
          </a:p>
          <a:p>
            <a:pPr algn="ctr"/>
            <a:endParaRPr lang="es-MX" sz="2400" b="1" i="1" dirty="0"/>
          </a:p>
          <a:p>
            <a:pPr algn="ctr"/>
            <a:r>
              <a:rPr lang="es-MX" sz="2400" b="1" i="1" dirty="0"/>
              <a:t>1933-2020</a:t>
            </a:r>
          </a:p>
          <a:p>
            <a:pPr algn="ctr"/>
            <a:endParaRPr lang="es-MX" sz="2400" b="1" i="1" dirty="0"/>
          </a:p>
          <a:p>
            <a:pPr algn="ctr"/>
            <a:endParaRPr lang="es-MX" sz="2400" b="1" i="1" dirty="0"/>
          </a:p>
          <a:p>
            <a:pPr algn="ctr"/>
            <a:r>
              <a:rPr lang="en-US" b="1" i="1" dirty="0"/>
              <a:t>Mapping population and pathogen </a:t>
            </a:r>
          </a:p>
          <a:p>
            <a:pPr algn="ctr"/>
            <a:r>
              <a:rPr lang="en-US" b="1" i="1" dirty="0"/>
              <a:t>movements. Int. Health 6, 5–11 (2014).</a:t>
            </a:r>
            <a:endParaRPr lang="es-MX" b="1" i="1" dirty="0"/>
          </a:p>
        </p:txBody>
      </p:sp>
      <p:sp>
        <p:nvSpPr>
          <p:cNvPr id="7" name="Rectángulo 6"/>
          <p:cNvSpPr/>
          <p:nvPr/>
        </p:nvSpPr>
        <p:spPr>
          <a:xfrm>
            <a:off x="329100" y="4491667"/>
            <a:ext cx="48340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/>
              <a:t>El cambio global en tres formas de conectividad global: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b="1" dirty="0"/>
              <a:t>Los viajes internacionales.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b="1" dirty="0"/>
              <a:t>La migración humana.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b="1" dirty="0"/>
              <a:t>La movilidad a escala local.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b="1" dirty="0"/>
              <a:t>El comercio internacional de animales. productos de origen animal y plantas.</a:t>
            </a:r>
          </a:p>
        </p:txBody>
      </p:sp>
    </p:spTree>
    <p:extLst>
      <p:ext uri="{BB962C8B-B14F-4D97-AF65-F5344CB8AC3E}">
        <p14:creationId xmlns:p14="http://schemas.microsoft.com/office/powerpoint/2010/main" val="16843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246" t="37047" r="64175" b="39456"/>
          <a:stretch/>
        </p:blipFill>
        <p:spPr>
          <a:xfrm>
            <a:off x="553537" y="318703"/>
            <a:ext cx="11344721" cy="460241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246" t="83262" r="64175" b="7824"/>
          <a:stretch/>
        </p:blipFill>
        <p:spPr>
          <a:xfrm>
            <a:off x="1688947" y="5031958"/>
            <a:ext cx="9073899" cy="139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65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351" t="20503" r="18702" b="8854"/>
          <a:stretch/>
        </p:blipFill>
        <p:spPr>
          <a:xfrm>
            <a:off x="3151066" y="99290"/>
            <a:ext cx="9040934" cy="665941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30909" y="279508"/>
            <a:ext cx="46274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i="1" dirty="0"/>
              <a:t>Efectos del cambio climático, tecnológico y demográfico en la aparición, dinámica y propagación de enfermedades.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30909" y="1988281"/>
            <a:ext cx="46274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Se muestra el modelo susceptible (S), infectado (I), recuperado (R), donde β representa la tasa de transmisión y γ es la tasa de recuperación.</a:t>
            </a:r>
          </a:p>
        </p:txBody>
      </p:sp>
    </p:spTree>
    <p:extLst>
      <p:ext uri="{BB962C8B-B14F-4D97-AF65-F5344CB8AC3E}">
        <p14:creationId xmlns:p14="http://schemas.microsoft.com/office/powerpoint/2010/main" val="743929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91491" y="189568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la urbanización (Fig. 1b),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el crecimiento de la población,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el cambio en el uso de la tierra,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la migración,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el envejecimiento 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los cambios en las tasas de natalidad.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191491" y="1202867"/>
            <a:ext cx="2130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Cambio demográfico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373091" y="1941531"/>
            <a:ext cx="44519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Avances que permiten viajar  y comerciar por todo el mundo de forma más barata y rápida.</a:t>
            </a:r>
          </a:p>
          <a:p>
            <a:endParaRPr lang="es-MX" dirty="0"/>
          </a:p>
          <a:p>
            <a:r>
              <a:rPr lang="es-MX" dirty="0"/>
              <a:t>Mejora de la atención sanitaria.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373091" y="1202867"/>
            <a:ext cx="2217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Cambios tecnológicos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840320" y="4479636"/>
            <a:ext cx="2890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Cambio climático</a:t>
            </a:r>
          </a:p>
        </p:txBody>
      </p:sp>
    </p:spTree>
    <p:extLst>
      <p:ext uri="{BB962C8B-B14F-4D97-AF65-F5344CB8AC3E}">
        <p14:creationId xmlns:p14="http://schemas.microsoft.com/office/powerpoint/2010/main" val="190934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48000" y="282883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/>
              <a:t>Las nuevas infecciones trazan un camino que comienza con la emergencia, seguida de la transmisión a escala local, el movimiento más allá de las fronteras y la posible propagación a escala mundial.</a:t>
            </a:r>
          </a:p>
        </p:txBody>
      </p:sp>
    </p:spTree>
    <p:extLst>
      <p:ext uri="{BB962C8B-B14F-4D97-AF65-F5344CB8AC3E}">
        <p14:creationId xmlns:p14="http://schemas.microsoft.com/office/powerpoint/2010/main" val="337212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64837" y="210819"/>
            <a:ext cx="1109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i="1" dirty="0"/>
              <a:t>APARICIÓN DE PATÓGENOS EN LAS POBLACIONES HUMANAS EN LAS ÚLTIMAS DÉCADAS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75493" y="4367428"/>
            <a:ext cx="5735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Capacidad de transmisión de persona a persona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75493" y="1193472"/>
            <a:ext cx="6456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Contacto entre los seres humanos y el reservorio animal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75493" y="592196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b="1" dirty="0"/>
              <a:t>Permitir la expansión del rango geográfico del patógeno más allá de la zona de propagación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75493" y="243536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b="1" dirty="0"/>
              <a:t>Emergencia de patógenos de reservorios animales salvajes o domésticos en poblaciones humanas (VIH-1, VIH-2, virus influenza de 1918, SARS,MERS, SARS-CoV-2, Virus </a:t>
            </a:r>
            <a:r>
              <a:rPr lang="es-MX" b="1" dirty="0" err="1"/>
              <a:t>Nipah</a:t>
            </a:r>
            <a:r>
              <a:rPr lang="es-MX" b="1" dirty="0"/>
              <a:t>).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842494" y="953089"/>
            <a:ext cx="52294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Crecimiento de la población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Expansión agrícola y pecuaria por mayor demanda de productos.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Aumento de la riqueza y el mayor tamaño de las propiedades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Invasión de regiones antes desocupadas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Alteración del hábitat/ecosistema.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Otras conductas, consumo de “carne silvestre”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Mayor contacto entre animales salvajes y domésticos. (Malasia y Singapur de </a:t>
            </a:r>
            <a:r>
              <a:rPr lang="es-MX" b="1" dirty="0" err="1"/>
              <a:t>Nipah</a:t>
            </a:r>
            <a:r>
              <a:rPr lang="es-MX" b="1" dirty="0"/>
              <a:t> virus)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Cambio climático (El caso Hantavirus y virus </a:t>
            </a:r>
            <a:r>
              <a:rPr lang="es-MX" b="1" dirty="0" err="1"/>
              <a:t>Hendra</a:t>
            </a:r>
            <a:r>
              <a:rPr lang="es-MX" b="1" dirty="0"/>
              <a:t>, Australia)</a:t>
            </a:r>
          </a:p>
        </p:txBody>
      </p:sp>
      <p:sp>
        <p:nvSpPr>
          <p:cNvPr id="9" name="Flecha abajo 8"/>
          <p:cNvSpPr/>
          <p:nvPr/>
        </p:nvSpPr>
        <p:spPr>
          <a:xfrm>
            <a:off x="2690798" y="1596080"/>
            <a:ext cx="352586" cy="6851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/>
          </a:p>
        </p:txBody>
      </p:sp>
      <p:sp>
        <p:nvSpPr>
          <p:cNvPr id="10" name="Flecha abajo 9"/>
          <p:cNvSpPr/>
          <p:nvPr/>
        </p:nvSpPr>
        <p:spPr>
          <a:xfrm>
            <a:off x="2690798" y="3548393"/>
            <a:ext cx="352586" cy="6851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/>
          </a:p>
        </p:txBody>
      </p:sp>
      <p:sp>
        <p:nvSpPr>
          <p:cNvPr id="11" name="Flecha abajo 10"/>
          <p:cNvSpPr/>
          <p:nvPr/>
        </p:nvSpPr>
        <p:spPr>
          <a:xfrm>
            <a:off x="2690798" y="4914421"/>
            <a:ext cx="352585" cy="8310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/>
          </a:p>
        </p:txBody>
      </p:sp>
      <p:sp>
        <p:nvSpPr>
          <p:cNvPr id="12" name="Flecha derecha 11"/>
          <p:cNvSpPr/>
          <p:nvPr/>
        </p:nvSpPr>
        <p:spPr>
          <a:xfrm rot="10800000">
            <a:off x="3403602" y="1787265"/>
            <a:ext cx="3146926" cy="21175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/>
          </a:p>
        </p:txBody>
      </p:sp>
      <p:sp>
        <p:nvSpPr>
          <p:cNvPr id="13" name="Flecha derecha 12"/>
          <p:cNvSpPr/>
          <p:nvPr/>
        </p:nvSpPr>
        <p:spPr>
          <a:xfrm rot="10800000">
            <a:off x="3352412" y="5205588"/>
            <a:ext cx="3146926" cy="21175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/>
          </a:p>
        </p:txBody>
      </p:sp>
      <p:sp>
        <p:nvSpPr>
          <p:cNvPr id="15" name="CuadroTexto 14"/>
          <p:cNvSpPr txBox="1"/>
          <p:nvPr/>
        </p:nvSpPr>
        <p:spPr>
          <a:xfrm>
            <a:off x="6808367" y="5100896"/>
            <a:ext cx="4385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Urbanización y densidad de población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Edad e Inmunidad de la población.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Cambios en los patógenos.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Resistencia a antimicrobianos.</a:t>
            </a:r>
          </a:p>
        </p:txBody>
      </p:sp>
    </p:spTree>
    <p:extLst>
      <p:ext uri="{BB962C8B-B14F-4D97-AF65-F5344CB8AC3E}">
        <p14:creationId xmlns:p14="http://schemas.microsoft.com/office/powerpoint/2010/main" val="1217197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089" t="17696" r="11069" b="15932"/>
          <a:stretch/>
        </p:blipFill>
        <p:spPr>
          <a:xfrm>
            <a:off x="341746" y="1533238"/>
            <a:ext cx="11739418" cy="516594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01964" y="371962"/>
            <a:ext cx="11018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/>
              <a:t>Impactos de la urbanización en las enfermedades infecciosas. Las interacciones entre la urbanización y las enfermedades infecciosas son complejas, y el aumento de la urbanización impulsa cambios tanto positivos como negativos en la carga mundial de morbilidad.</a:t>
            </a:r>
          </a:p>
        </p:txBody>
      </p:sp>
    </p:spTree>
    <p:extLst>
      <p:ext uri="{BB962C8B-B14F-4D97-AF65-F5344CB8AC3E}">
        <p14:creationId xmlns:p14="http://schemas.microsoft.com/office/powerpoint/2010/main" val="2351278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02131" y="126309"/>
            <a:ext cx="11661637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CAMBIO CLIMATICO Y ENFERMEDADES INFECCIOSAS DE IMPACTO EPIDEMIOLOGICO.</a:t>
            </a:r>
          </a:p>
          <a:p>
            <a:pPr algn="ctr"/>
            <a:endParaRPr lang="es-MX" sz="24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202130" y="1111442"/>
            <a:ext cx="11661638" cy="409342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2000" b="1" i="1" dirty="0" err="1">
                <a:solidFill>
                  <a:schemeClr val="bg1"/>
                </a:solidFill>
              </a:rPr>
              <a:t>Arbovirosis</a:t>
            </a:r>
            <a:r>
              <a:rPr lang="es-MX" sz="2000" b="1" i="1" dirty="0">
                <a:solidFill>
                  <a:schemeClr val="bg1"/>
                </a:solidFill>
              </a:rPr>
              <a:t>. </a:t>
            </a:r>
            <a:r>
              <a:rPr lang="es-MX" sz="2000" b="1" i="1" dirty="0" err="1">
                <a:solidFill>
                  <a:schemeClr val="bg1"/>
                </a:solidFill>
              </a:rPr>
              <a:t>Lancet</a:t>
            </a:r>
            <a:r>
              <a:rPr lang="es-MX" sz="2000" b="1" i="1" dirty="0">
                <a:solidFill>
                  <a:schemeClr val="bg1"/>
                </a:solidFill>
              </a:rPr>
              <a:t> 360, 830–834 (2002). Interface 17, 20200075 (2020).  </a:t>
            </a:r>
            <a:r>
              <a:rPr lang="es-MX" sz="2000" b="1" i="1" dirty="0" err="1">
                <a:solidFill>
                  <a:schemeClr val="bg1"/>
                </a:solidFill>
              </a:rPr>
              <a:t>Glob</a:t>
            </a:r>
            <a:r>
              <a:rPr lang="es-MX" sz="2000" b="1" i="1" dirty="0">
                <a:solidFill>
                  <a:schemeClr val="bg1"/>
                </a:solidFill>
              </a:rPr>
              <a:t>. Chang. Biol. 27, 84–93 (2021).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MX" sz="2000" b="1" i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2000" b="1" i="1" dirty="0">
                <a:solidFill>
                  <a:schemeClr val="bg1"/>
                </a:solidFill>
              </a:rPr>
              <a:t>Varios patógenos respiratorios, incluido el virus de la influenza, son más estacionales en climas templados y presentan una mayor persistencia durante todo el año en lugares tropicales.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MX" sz="2000" b="1" i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2000" b="1" i="1" dirty="0">
                <a:solidFill>
                  <a:schemeClr val="bg1"/>
                </a:solidFill>
              </a:rPr>
              <a:t>La incidencia de </a:t>
            </a:r>
            <a:r>
              <a:rPr lang="es-MX" sz="2000" b="1" i="1" dirty="0" err="1">
                <a:solidFill>
                  <a:schemeClr val="bg1"/>
                </a:solidFill>
              </a:rPr>
              <a:t>coccidioidomicosis</a:t>
            </a:r>
            <a:r>
              <a:rPr lang="es-MX" sz="2000" b="1" i="1" dirty="0">
                <a:solidFill>
                  <a:schemeClr val="bg1"/>
                </a:solidFill>
              </a:rPr>
              <a:t>, aumentará con el cambio climático a medida que se expanda la región con condiciones óptimas para la producción de esporas fúngicas 50.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MX" sz="2000" b="1" i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2000" b="1" i="1" dirty="0">
                <a:solidFill>
                  <a:schemeClr val="bg1"/>
                </a:solidFill>
              </a:rPr>
              <a:t>La aparición de </a:t>
            </a:r>
            <a:r>
              <a:rPr lang="es-MX" sz="2000" b="1" i="1" dirty="0" err="1">
                <a:solidFill>
                  <a:schemeClr val="bg1"/>
                </a:solidFill>
              </a:rPr>
              <a:t>Candida</a:t>
            </a:r>
            <a:r>
              <a:rPr lang="es-MX" sz="2000" b="1" i="1" dirty="0">
                <a:solidFill>
                  <a:schemeClr val="bg1"/>
                </a:solidFill>
              </a:rPr>
              <a:t> </a:t>
            </a:r>
            <a:r>
              <a:rPr lang="es-MX" sz="2000" b="1" i="1" dirty="0" err="1">
                <a:solidFill>
                  <a:schemeClr val="bg1"/>
                </a:solidFill>
              </a:rPr>
              <a:t>auris</a:t>
            </a:r>
            <a:r>
              <a:rPr lang="es-MX" sz="2000" b="1" i="1" dirty="0">
                <a:solidFill>
                  <a:schemeClr val="bg1"/>
                </a:solidFill>
              </a:rPr>
              <a:t> altamente resistente a </a:t>
            </a:r>
            <a:r>
              <a:rPr lang="es-MX" sz="2000" b="1" i="1" dirty="0" err="1">
                <a:solidFill>
                  <a:schemeClr val="bg1"/>
                </a:solidFill>
              </a:rPr>
              <a:t>azoles</a:t>
            </a:r>
            <a:r>
              <a:rPr lang="es-MX" sz="2000" b="1" i="1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MX" sz="2000" b="1" i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2000" b="1" i="1" dirty="0">
                <a:solidFill>
                  <a:schemeClr val="bg1"/>
                </a:solidFill>
              </a:rPr>
              <a:t>Los cambios en las condiciones ambientales, incluidas las temperaturas elevadas del mar, conducen a una mayor reproducción de V. </a:t>
            </a:r>
            <a:r>
              <a:rPr lang="es-MX" sz="2000" b="1" i="1" dirty="0" err="1">
                <a:solidFill>
                  <a:schemeClr val="bg1"/>
                </a:solidFill>
              </a:rPr>
              <a:t>Cholerae</a:t>
            </a:r>
            <a:r>
              <a:rPr lang="es-MX" sz="2000" b="1" i="1" dirty="0">
                <a:solidFill>
                  <a:schemeClr val="bg1"/>
                </a:solidFill>
              </a:rPr>
              <a:t> y epidemias locales.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5359006"/>
            <a:ext cx="120658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Epidemic dynamics of respiratory syncytial virus in current and future climates. Nat. </a:t>
            </a:r>
            <a:r>
              <a:rPr lang="en-US" b="1" i="1" dirty="0" err="1"/>
              <a:t>Commun</a:t>
            </a:r>
            <a:r>
              <a:rPr lang="en-US" b="1" i="1" dirty="0"/>
              <a:t>. 10, 5512 (2019)</a:t>
            </a:r>
            <a:endParaRPr lang="it-IT" b="1" i="1" dirty="0"/>
          </a:p>
          <a:p>
            <a:r>
              <a:rPr lang="it-IT" b="1" i="1" dirty="0"/>
              <a:t>Viboud, C., Alonso, W. J. &amp; Simonsen, L. Influenza in tropical regions. PLoS Med. 3, e89 (2006).</a:t>
            </a:r>
          </a:p>
          <a:p>
            <a:r>
              <a:rPr lang="it-IT" b="1" i="1" dirty="0"/>
              <a:t>Geohealth 3, 308–327 (2019).  mBio 10, e01397 (2019). </a:t>
            </a:r>
            <a:r>
              <a:rPr lang="pt-BR" b="1" i="1" dirty="0" err="1"/>
              <a:t>PLoS</a:t>
            </a:r>
            <a:r>
              <a:rPr lang="pt-BR" b="1" i="1" dirty="0"/>
              <a:t> </a:t>
            </a:r>
            <a:r>
              <a:rPr lang="pt-BR" b="1" i="1" dirty="0" err="1"/>
              <a:t>Pathog</a:t>
            </a:r>
            <a:r>
              <a:rPr lang="pt-BR" b="1" i="1" dirty="0"/>
              <a:t>. 16, e1008921 (2020).</a:t>
            </a:r>
            <a:r>
              <a:rPr lang="it-IT" b="1" i="1" dirty="0"/>
              <a:t> </a:t>
            </a:r>
          </a:p>
          <a:p>
            <a:r>
              <a:rPr lang="en-US" b="1" i="1" dirty="0"/>
              <a:t>Global climate and infectious disease: the cholera paradigm. Science 274, 2025–2031 (1996)</a:t>
            </a:r>
            <a:endParaRPr lang="it-IT" b="1" i="1" dirty="0"/>
          </a:p>
          <a:p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1800492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877" t="21345" r="39702" b="7637"/>
          <a:stretch/>
        </p:blipFill>
        <p:spPr>
          <a:xfrm>
            <a:off x="301884" y="452583"/>
            <a:ext cx="8112444" cy="618207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414328" y="452583"/>
            <a:ext cx="34821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/>
              <a:t>Temperatura máxima media mensual en 1970-2000) y diferencia entre los promedios de 2070-2100 y 1970-2000 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(data from Wo r l d C l </a:t>
            </a:r>
            <a:r>
              <a:rPr lang="en-US" b="1" dirty="0" err="1"/>
              <a:t>i</a:t>
            </a:r>
            <a:r>
              <a:rPr lang="en-US" b="1" dirty="0"/>
              <a:t> m, Shared Socioeconomic Pathway 3 (SSP3)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23769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614" t="15544" r="39807" b="8480"/>
          <a:stretch/>
        </p:blipFill>
        <p:spPr>
          <a:xfrm>
            <a:off x="478541" y="286328"/>
            <a:ext cx="8185168" cy="629389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811490" y="4025681"/>
            <a:ext cx="309865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/>
              <a:t>Proyecciones de población en el marco de SSP3 en 2010 y cambio relativo de la población proyectado hasta 2100.</a:t>
            </a:r>
          </a:p>
          <a:p>
            <a:r>
              <a:rPr lang="en-US" sz="2000" b="1" dirty="0"/>
              <a:t>(source NASA Socioeconomic Data </a:t>
            </a:r>
          </a:p>
          <a:p>
            <a:r>
              <a:rPr lang="en-US" sz="2000" b="1" dirty="0"/>
              <a:t>and Applications Center</a:t>
            </a:r>
            <a:endParaRPr lang="es-MX" sz="2000" b="1" dirty="0"/>
          </a:p>
        </p:txBody>
      </p:sp>
      <p:sp>
        <p:nvSpPr>
          <p:cNvPr id="4" name="Rectángulo 3"/>
          <p:cNvSpPr/>
          <p:nvPr/>
        </p:nvSpPr>
        <p:spPr>
          <a:xfrm>
            <a:off x="9060873" y="1618781"/>
            <a:ext cx="25375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/>
              <a:t>8500 millones       2030, </a:t>
            </a:r>
          </a:p>
          <a:p>
            <a:r>
              <a:rPr lang="es-MX" b="1" dirty="0"/>
              <a:t>9700 millones       2050  </a:t>
            </a:r>
          </a:p>
          <a:p>
            <a:r>
              <a:rPr lang="es-MX" b="1" dirty="0"/>
              <a:t>10.400 millones    2100</a:t>
            </a:r>
          </a:p>
        </p:txBody>
      </p:sp>
    </p:spTree>
    <p:extLst>
      <p:ext uri="{BB962C8B-B14F-4D97-AF65-F5344CB8AC3E}">
        <p14:creationId xmlns:p14="http://schemas.microsoft.com/office/powerpoint/2010/main" val="2006301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36110" y="148833"/>
            <a:ext cx="8523817" cy="689184"/>
          </a:xfrm>
        </p:spPr>
        <p:txBody>
          <a:bodyPr>
            <a:normAutofit/>
          </a:bodyPr>
          <a:lstStyle/>
          <a:p>
            <a:r>
              <a:rPr lang="es-ES" sz="2400" b="1" i="1" dirty="0"/>
              <a:t>CORONAVIRUS Y ENFERMEDAD EN EL HUMANO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84376" y="838018"/>
            <a:ext cx="7367465" cy="4762731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s-ES" sz="2000" b="1" dirty="0">
                <a:solidFill>
                  <a:schemeClr val="tx1"/>
                </a:solidFill>
              </a:rPr>
              <a:t>229E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ES" sz="2000" b="1" dirty="0">
                <a:solidFill>
                  <a:schemeClr val="tx1"/>
                </a:solidFill>
              </a:rPr>
              <a:t>OC43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ES" sz="2000" b="1" dirty="0">
                <a:solidFill>
                  <a:schemeClr val="tx1"/>
                </a:solidFill>
              </a:rPr>
              <a:t>NL63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ES" sz="2000" b="1" dirty="0">
                <a:solidFill>
                  <a:schemeClr val="tx1"/>
                </a:solidFill>
              </a:rPr>
              <a:t>HKU1 </a:t>
            </a:r>
          </a:p>
          <a:p>
            <a:pPr marL="514350" indent="-514350" algn="l">
              <a:buFont typeface="+mj-lt"/>
              <a:buAutoNum type="arabicPeriod"/>
            </a:pPr>
            <a:endParaRPr lang="es-ES" sz="2000" b="1" dirty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s-ES" sz="2000" b="1" dirty="0" err="1">
                <a:solidFill>
                  <a:schemeClr val="tx1"/>
                </a:solidFill>
              </a:rPr>
              <a:t>Severe</a:t>
            </a:r>
            <a:r>
              <a:rPr lang="es-ES" sz="2000" b="1" dirty="0">
                <a:solidFill>
                  <a:schemeClr val="tx1"/>
                </a:solidFill>
              </a:rPr>
              <a:t> </a:t>
            </a:r>
            <a:r>
              <a:rPr lang="es-ES" sz="2000" b="1" dirty="0" err="1">
                <a:solidFill>
                  <a:schemeClr val="tx1"/>
                </a:solidFill>
              </a:rPr>
              <a:t>Acute</a:t>
            </a:r>
            <a:r>
              <a:rPr lang="es-ES" sz="2000" b="1" dirty="0">
                <a:solidFill>
                  <a:schemeClr val="tx1"/>
                </a:solidFill>
              </a:rPr>
              <a:t> </a:t>
            </a:r>
            <a:r>
              <a:rPr lang="es-ES" sz="2000" b="1" dirty="0" err="1">
                <a:solidFill>
                  <a:schemeClr val="tx1"/>
                </a:solidFill>
              </a:rPr>
              <a:t>Respiratory</a:t>
            </a:r>
            <a:r>
              <a:rPr lang="es-ES" sz="2000" b="1" dirty="0">
                <a:solidFill>
                  <a:schemeClr val="tx1"/>
                </a:solidFill>
              </a:rPr>
              <a:t> </a:t>
            </a:r>
            <a:r>
              <a:rPr lang="es-ES" sz="2000" b="1" dirty="0" err="1">
                <a:solidFill>
                  <a:schemeClr val="tx1"/>
                </a:solidFill>
              </a:rPr>
              <a:t>Syndrome</a:t>
            </a:r>
            <a:r>
              <a:rPr lang="es-ES" sz="2000" b="1" dirty="0">
                <a:solidFill>
                  <a:schemeClr val="tx1"/>
                </a:solidFill>
              </a:rPr>
              <a:t> coronavirus (SARS-</a:t>
            </a:r>
            <a:r>
              <a:rPr lang="es-ES" sz="2000" b="1" dirty="0" err="1">
                <a:solidFill>
                  <a:schemeClr val="tx1"/>
                </a:solidFill>
              </a:rPr>
              <a:t>CoV</a:t>
            </a:r>
            <a:r>
              <a:rPr lang="es-ES" sz="2000" b="1" dirty="0">
                <a:solidFill>
                  <a:schemeClr val="tx1"/>
                </a:solidFill>
              </a:rPr>
              <a:t>)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ES" sz="2000" b="1" dirty="0" err="1">
                <a:solidFill>
                  <a:schemeClr val="tx1"/>
                </a:solidFill>
              </a:rPr>
              <a:t>Middle</a:t>
            </a:r>
            <a:r>
              <a:rPr lang="es-ES" sz="2000" b="1" dirty="0">
                <a:solidFill>
                  <a:schemeClr val="tx1"/>
                </a:solidFill>
              </a:rPr>
              <a:t> East </a:t>
            </a:r>
            <a:r>
              <a:rPr lang="es-ES" sz="2000" b="1" dirty="0" err="1">
                <a:solidFill>
                  <a:schemeClr val="tx1"/>
                </a:solidFill>
              </a:rPr>
              <a:t>Respiratory</a:t>
            </a:r>
            <a:r>
              <a:rPr lang="es-ES" sz="2000" b="1" dirty="0">
                <a:solidFill>
                  <a:schemeClr val="tx1"/>
                </a:solidFill>
              </a:rPr>
              <a:t> </a:t>
            </a:r>
            <a:r>
              <a:rPr lang="es-ES" sz="2000" b="1" dirty="0" err="1">
                <a:solidFill>
                  <a:schemeClr val="tx1"/>
                </a:solidFill>
              </a:rPr>
              <a:t>Syndrome</a:t>
            </a:r>
            <a:r>
              <a:rPr lang="es-ES" sz="2000" b="1" dirty="0">
                <a:solidFill>
                  <a:schemeClr val="tx1"/>
                </a:solidFill>
              </a:rPr>
              <a:t> coronavirus (MERS-</a:t>
            </a:r>
            <a:r>
              <a:rPr lang="es-ES" sz="2000" b="1" dirty="0" err="1">
                <a:solidFill>
                  <a:schemeClr val="tx1"/>
                </a:solidFill>
              </a:rPr>
              <a:t>CoV</a:t>
            </a:r>
            <a:r>
              <a:rPr lang="es-ES" sz="2000" b="1" dirty="0">
                <a:solidFill>
                  <a:schemeClr val="tx1"/>
                </a:solidFill>
              </a:rPr>
              <a:t>)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ES" sz="2000" b="1" dirty="0">
                <a:solidFill>
                  <a:schemeClr val="tx1"/>
                </a:solidFill>
              </a:rPr>
              <a:t>SARS-CoV-2 / COVID-19</a:t>
            </a:r>
          </a:p>
        </p:txBody>
      </p:sp>
      <p:pic>
        <p:nvPicPr>
          <p:cNvPr id="1026" name="Picture 2" descr="/cms/uploads/image/file/565212/COVID19ver1-625x6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62"/>
          <a:stretch/>
        </p:blipFill>
        <p:spPr bwMode="auto">
          <a:xfrm>
            <a:off x="7078347" y="4395960"/>
            <a:ext cx="1119183" cy="83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urciélagos y serpientes serían clave en el origen de Coronavirus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47" y="5105139"/>
            <a:ext cx="2182968" cy="145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ronavirus: la culpa fue del pangolí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214" y="5749715"/>
            <a:ext cx="1651828" cy="92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l origen del SARS estaría en las civetas o &quot;gatos almizcleros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488" y="3734605"/>
            <a:ext cx="1471776" cy="98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Un estudio evidencia que los dromedarios transmiten el MERS a los ..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utoShape 16" descr="Una vacuna frente al MERS-CoV, eficaz en dromedarios | CReSA &amp; the ...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488" y="4789533"/>
            <a:ext cx="1329856" cy="884959"/>
          </a:xfrm>
          <a:prstGeom prst="rect">
            <a:avLst/>
          </a:prstGeom>
        </p:spPr>
      </p:pic>
      <p:pic>
        <p:nvPicPr>
          <p:cNvPr id="2068" name="Picture 20" descr="Coronavirus (CoV) GLOBA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499" y="3649632"/>
            <a:ext cx="1905673" cy="126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/cms/uploads/image/file/565212/COVID19ver1-625x62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62"/>
          <a:stretch/>
        </p:blipFill>
        <p:spPr bwMode="auto">
          <a:xfrm>
            <a:off x="3778689" y="5433182"/>
            <a:ext cx="984059" cy="73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 derecha 4"/>
          <p:cNvSpPr/>
          <p:nvPr/>
        </p:nvSpPr>
        <p:spPr>
          <a:xfrm>
            <a:off x="3352563" y="5697143"/>
            <a:ext cx="370703" cy="27130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2" descr="/cms/uploads/image/file/565212/COVID19ver1-625x62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62"/>
          <a:stretch/>
        </p:blipFill>
        <p:spPr bwMode="auto">
          <a:xfrm>
            <a:off x="50222" y="5907018"/>
            <a:ext cx="984059" cy="73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 derecha 5"/>
          <p:cNvSpPr/>
          <p:nvPr/>
        </p:nvSpPr>
        <p:spPr>
          <a:xfrm>
            <a:off x="4873063" y="4814749"/>
            <a:ext cx="271535" cy="128628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Flecha derecha 16"/>
          <p:cNvSpPr/>
          <p:nvPr/>
        </p:nvSpPr>
        <p:spPr>
          <a:xfrm>
            <a:off x="8339450" y="3818859"/>
            <a:ext cx="542203" cy="128628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lecha abajo 6"/>
          <p:cNvSpPr/>
          <p:nvPr/>
        </p:nvSpPr>
        <p:spPr>
          <a:xfrm>
            <a:off x="9402688" y="5011669"/>
            <a:ext cx="1260390" cy="35039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2" descr="Que hago si me siento enfermo a | Wake Forest Baptist Health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210" y="5503691"/>
            <a:ext cx="1828800" cy="113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901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2020-02-18 a la(s) 13.47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372" y="937763"/>
            <a:ext cx="7830353" cy="3944056"/>
          </a:xfrm>
          <a:prstGeom prst="rect">
            <a:avLst/>
          </a:prstGeom>
        </p:spPr>
      </p:pic>
      <p:pic>
        <p:nvPicPr>
          <p:cNvPr id="4" name="Imagen 3" descr="Captura de pantalla 2020-02-18 a la(s) 13.33.4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14" b="41238"/>
          <a:stretch/>
        </p:blipFill>
        <p:spPr>
          <a:xfrm>
            <a:off x="2580069" y="-26955"/>
            <a:ext cx="6774287" cy="96471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857722" y="6156144"/>
            <a:ext cx="3971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ENGL J MED   </a:t>
            </a:r>
            <a:r>
              <a:rPr kumimoji="0" lang="es-ES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Jan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24 2020</a:t>
            </a:r>
          </a:p>
        </p:txBody>
      </p:sp>
      <p:pic>
        <p:nvPicPr>
          <p:cNvPr id="1026" name="Picture 2" descr="https://www.mdpi.com/viruses/viruses-04-01011/article_deploy/html/images/viruses-04-01011-g001-1024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55" t="6126"/>
          <a:stretch/>
        </p:blipFill>
        <p:spPr bwMode="auto">
          <a:xfrm>
            <a:off x="2335369" y="3433792"/>
            <a:ext cx="3852906" cy="330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493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AAB88A-6FA3-62B6-5C1A-54C9A6ADD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1" y="0"/>
            <a:ext cx="9023927" cy="687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013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35DCA2-CE4D-C573-583E-32D66E72A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811" y="110349"/>
            <a:ext cx="9292281" cy="659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21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E8901A-9E7B-51B8-CAD2-CCBBC4070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486" y="0"/>
            <a:ext cx="8760442" cy="675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7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877ACE-9685-2401-A643-44BAC0798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824" y="101601"/>
            <a:ext cx="8581925" cy="660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31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63DE0D-0223-E901-A5EC-CF7BA80A2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735" y="315419"/>
            <a:ext cx="8192530" cy="63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8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Resultado de imagen de influenza aviar h5n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02" y="3897887"/>
            <a:ext cx="4429125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227" y="16185"/>
            <a:ext cx="4515028" cy="677254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66102" y="1690254"/>
            <a:ext cx="44442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i="1" dirty="0"/>
              <a:t>INFLUENZA AVIAR COMO RIESGO PANDÉMICO</a:t>
            </a:r>
          </a:p>
          <a:p>
            <a:endParaRPr lang="es-MX" b="1" i="1" dirty="0"/>
          </a:p>
          <a:p>
            <a:r>
              <a:rPr lang="es-MX" b="1" i="1" dirty="0"/>
              <a:t>RECOMBINACIÓN VIRAL</a:t>
            </a:r>
          </a:p>
          <a:p>
            <a:r>
              <a:rPr lang="es-MX" b="1" i="1" dirty="0"/>
              <a:t>ALTA TRANSMISIÓN</a:t>
            </a:r>
          </a:p>
          <a:p>
            <a:r>
              <a:rPr lang="es-MX" b="1" i="1" dirty="0"/>
              <a:t>ALTA LETALIDAD</a:t>
            </a:r>
          </a:p>
        </p:txBody>
      </p:sp>
    </p:spTree>
    <p:extLst>
      <p:ext uri="{BB962C8B-B14F-4D97-AF65-F5344CB8AC3E}">
        <p14:creationId xmlns:p14="http://schemas.microsoft.com/office/powerpoint/2010/main" val="513459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altLang="es-MX" sz="3200" b="1">
                <a:solidFill>
                  <a:srgbClr val="FFC000"/>
                </a:solidFill>
              </a:rPr>
              <a:t>Mapeo global de riesgos para las principales enfermedades transmitidas por </a:t>
            </a:r>
            <a:r>
              <a:rPr lang="es-MX" altLang="es-MX" sz="3200" b="1" i="1">
                <a:solidFill>
                  <a:srgbClr val="FFC000"/>
                </a:solidFill>
              </a:rPr>
              <a:t>Aedes aegypti</a:t>
            </a:r>
            <a:r>
              <a:rPr lang="es-MX" altLang="es-MX" sz="3200" b="1">
                <a:solidFill>
                  <a:srgbClr val="FFC000"/>
                </a:solidFill>
              </a:rPr>
              <a:t> y </a:t>
            </a:r>
            <a:r>
              <a:rPr lang="es-MX" altLang="es-MX" sz="3200" b="1" i="1">
                <a:solidFill>
                  <a:srgbClr val="FFC000"/>
                </a:solidFill>
              </a:rPr>
              <a:t>Aedes albopictus</a:t>
            </a:r>
            <a:endParaRPr lang="es-MX" altLang="es-MX" b="1"/>
          </a:p>
        </p:txBody>
      </p:sp>
      <p:sp>
        <p:nvSpPr>
          <p:cNvPr id="49154" name="Marcador de contenido 2"/>
          <p:cNvSpPr>
            <a:spLocks noGrp="1"/>
          </p:cNvSpPr>
          <p:nvPr>
            <p:ph idx="1"/>
          </p:nvPr>
        </p:nvSpPr>
        <p:spPr>
          <a:xfrm>
            <a:off x="415636" y="1417637"/>
            <a:ext cx="11342255" cy="5315671"/>
          </a:xfrm>
        </p:spPr>
        <p:txBody>
          <a:bodyPr/>
          <a:lstStyle/>
          <a:p>
            <a:r>
              <a:rPr lang="en-US" altLang="es-MX" sz="2800" dirty="0"/>
              <a:t>250 </a:t>
            </a:r>
            <a:r>
              <a:rPr lang="en-US" altLang="es-MX" sz="2800" dirty="0" err="1"/>
              <a:t>Paises</a:t>
            </a:r>
            <a:r>
              <a:rPr lang="en-US" altLang="es-MX" sz="2800" dirty="0"/>
              <a:t>/</a:t>
            </a:r>
            <a:r>
              <a:rPr lang="en-US" altLang="es-MX" sz="2800" dirty="0" err="1"/>
              <a:t>territorios</a:t>
            </a:r>
            <a:r>
              <a:rPr lang="en-US" altLang="es-MX" sz="2800" dirty="0"/>
              <a:t> </a:t>
            </a:r>
          </a:p>
          <a:p>
            <a:r>
              <a:rPr lang="en-US" altLang="es-MX" sz="2800" dirty="0"/>
              <a:t>215 (86%) </a:t>
            </a:r>
            <a:r>
              <a:rPr lang="en-US" altLang="es-MX" sz="2800" dirty="0" err="1"/>
              <a:t>tienen</a:t>
            </a:r>
            <a:r>
              <a:rPr lang="en-US" altLang="es-MX" sz="2800" dirty="0"/>
              <a:t> </a:t>
            </a:r>
            <a:r>
              <a:rPr lang="en-US" altLang="es-MX" sz="2800" dirty="0" err="1"/>
              <a:t>condiciones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potenciales</a:t>
            </a:r>
            <a:r>
              <a:rPr lang="en-US" altLang="es-MX" sz="2800" dirty="0"/>
              <a:t> para la  </a:t>
            </a:r>
            <a:r>
              <a:rPr lang="en-US" altLang="es-MX" sz="2800" dirty="0" err="1"/>
              <a:t>sobrevida</a:t>
            </a:r>
            <a:r>
              <a:rPr lang="en-US" altLang="es-MX" sz="2800" dirty="0"/>
              <a:t> y </a:t>
            </a:r>
            <a:r>
              <a:rPr lang="en-US" altLang="es-MX" sz="2800" dirty="0" err="1"/>
              <a:t>establecimiento</a:t>
            </a:r>
            <a:r>
              <a:rPr lang="en-US" altLang="es-MX" sz="2800" dirty="0"/>
              <a:t> de </a:t>
            </a:r>
            <a:r>
              <a:rPr lang="en-US" altLang="es-MX" sz="2800" i="1" dirty="0"/>
              <a:t>A. </a:t>
            </a:r>
            <a:r>
              <a:rPr lang="en-US" altLang="es-MX" sz="2800" i="1" dirty="0" err="1"/>
              <a:t>aegypti</a:t>
            </a:r>
            <a:r>
              <a:rPr lang="en-US" altLang="es-MX" sz="2800" dirty="0"/>
              <a:t> (188) y/o </a:t>
            </a:r>
            <a:r>
              <a:rPr lang="en-US" altLang="es-MX" sz="2800" i="1" dirty="0"/>
              <a:t>A. </a:t>
            </a:r>
            <a:r>
              <a:rPr lang="en-US" altLang="es-MX" sz="2800" i="1" dirty="0" err="1"/>
              <a:t>albopictus</a:t>
            </a:r>
            <a:r>
              <a:rPr lang="en-US" altLang="es-MX" sz="2800" i="1" dirty="0"/>
              <a:t> (197). </a:t>
            </a:r>
          </a:p>
          <a:p>
            <a:r>
              <a:rPr lang="en-US" altLang="es-MX" sz="2800" dirty="0"/>
              <a:t>La </a:t>
            </a:r>
            <a:r>
              <a:rPr lang="en-US" altLang="es-MX" sz="2800" dirty="0" err="1"/>
              <a:t>mayoría</a:t>
            </a:r>
            <a:r>
              <a:rPr lang="en-US" altLang="es-MX" sz="2800" dirty="0"/>
              <a:t> de </a:t>
            </a:r>
            <a:r>
              <a:rPr lang="en-US" altLang="es-MX" sz="2800" dirty="0" err="1"/>
              <a:t>regiones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tropicales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tienen</a:t>
            </a:r>
            <a:r>
              <a:rPr lang="en-US" altLang="es-MX" sz="2800" dirty="0"/>
              <a:t> </a:t>
            </a:r>
            <a:r>
              <a:rPr lang="en-US" altLang="es-MX" sz="2800" dirty="0" err="1"/>
              <a:t>condiciones</a:t>
            </a:r>
            <a:r>
              <a:rPr lang="en-US" altLang="es-MX" sz="2800" dirty="0"/>
              <a:t>. </a:t>
            </a:r>
          </a:p>
          <a:p>
            <a:r>
              <a:rPr lang="en-US" altLang="es-MX" sz="2800" dirty="0" err="1"/>
              <a:t>Globalmente</a:t>
            </a:r>
            <a:r>
              <a:rPr lang="en-US" altLang="es-MX" sz="2800" dirty="0"/>
              <a:t>, 146 (58.4%) de </a:t>
            </a:r>
            <a:r>
              <a:rPr lang="en-US" altLang="es-MX" sz="2800" dirty="0" err="1"/>
              <a:t>paises</a:t>
            </a:r>
            <a:r>
              <a:rPr lang="en-US" altLang="es-MX" sz="2800" dirty="0"/>
              <a:t>/</a:t>
            </a:r>
            <a:r>
              <a:rPr lang="en-US" altLang="es-MX" sz="2800" dirty="0" err="1"/>
              <a:t>territorios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reportaron</a:t>
            </a:r>
            <a:r>
              <a:rPr lang="en-US" altLang="es-MX" sz="2800" dirty="0"/>
              <a:t> </a:t>
            </a:r>
            <a:r>
              <a:rPr lang="en-US" altLang="es-MX" sz="2800" dirty="0" err="1"/>
              <a:t>cuando</a:t>
            </a:r>
            <a:r>
              <a:rPr lang="en-US" altLang="es-MX" sz="2800" dirty="0"/>
              <a:t> </a:t>
            </a:r>
            <a:r>
              <a:rPr lang="en-US" altLang="es-MX" sz="2800" dirty="0" err="1"/>
              <a:t>menos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una</a:t>
            </a:r>
            <a:r>
              <a:rPr lang="en-US" altLang="es-MX" sz="2800" dirty="0"/>
              <a:t> </a:t>
            </a:r>
            <a:r>
              <a:rPr lang="en-US" altLang="es-MX" sz="2800" dirty="0" err="1"/>
              <a:t>arbovirosis</a:t>
            </a:r>
            <a:r>
              <a:rPr lang="en-US" altLang="es-MX" sz="2800" dirty="0"/>
              <a:t>.</a:t>
            </a:r>
          </a:p>
          <a:p>
            <a:r>
              <a:rPr lang="en-US" altLang="es-MX" sz="2800" dirty="0"/>
              <a:t>123 (49.2%) </a:t>
            </a:r>
            <a:r>
              <a:rPr lang="en-US" altLang="es-MX" sz="2800" dirty="0" err="1"/>
              <a:t>reportaron</a:t>
            </a:r>
            <a:r>
              <a:rPr lang="en-US" altLang="es-MX" sz="2800" dirty="0"/>
              <a:t> mas de </a:t>
            </a:r>
            <a:r>
              <a:rPr lang="en-US" altLang="es-MX" sz="2800" dirty="0" err="1"/>
              <a:t>una</a:t>
            </a:r>
            <a:r>
              <a:rPr lang="en-US" altLang="es-MX" sz="2800" dirty="0"/>
              <a:t>. </a:t>
            </a:r>
          </a:p>
          <a:p>
            <a:r>
              <a:rPr lang="en-US" altLang="es-MX" sz="2800" dirty="0"/>
              <a:t>El </a:t>
            </a:r>
            <a:r>
              <a:rPr lang="en-US" altLang="es-MX" sz="2800" dirty="0" err="1"/>
              <a:t>número</a:t>
            </a:r>
            <a:r>
              <a:rPr lang="en-US" altLang="es-MX" sz="2800" dirty="0"/>
              <a:t> de </a:t>
            </a:r>
            <a:r>
              <a:rPr lang="en-US" altLang="es-MX" sz="2800" dirty="0" err="1"/>
              <a:t>paises</a:t>
            </a:r>
            <a:r>
              <a:rPr lang="en-US" altLang="es-MX" sz="2800" dirty="0"/>
              <a:t> o </a:t>
            </a:r>
            <a:r>
              <a:rPr lang="en-US" altLang="es-MX" sz="2800" dirty="0" err="1"/>
              <a:t>territorios</a:t>
            </a:r>
            <a:r>
              <a:rPr lang="en-US" altLang="es-MX" sz="2800" dirty="0"/>
              <a:t> que </a:t>
            </a:r>
            <a:r>
              <a:rPr lang="en-US" altLang="es-MX" sz="2800" dirty="0" err="1"/>
              <a:t>reportaron</a:t>
            </a:r>
            <a:r>
              <a:rPr lang="en-US" altLang="es-MX" sz="2800" dirty="0"/>
              <a:t> </a:t>
            </a:r>
            <a:r>
              <a:rPr lang="en-US" altLang="es-MX" sz="2800" dirty="0" err="1"/>
              <a:t>casos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autoctonos</a:t>
            </a:r>
            <a:r>
              <a:rPr lang="en-US" altLang="es-MX" sz="2800" dirty="0"/>
              <a:t> de </a:t>
            </a:r>
            <a:r>
              <a:rPr lang="en-US" altLang="es-MX" sz="2800" dirty="0" err="1"/>
              <a:t>Zika</a:t>
            </a:r>
            <a:r>
              <a:rPr lang="en-US" altLang="es-MX" sz="2800" dirty="0"/>
              <a:t>, dengue, chikungunya, </a:t>
            </a:r>
            <a:r>
              <a:rPr lang="en-US" altLang="es-MX" sz="2800" dirty="0" err="1"/>
              <a:t>fiebre</a:t>
            </a:r>
            <a:r>
              <a:rPr lang="en-US" altLang="es-MX" sz="2800" dirty="0"/>
              <a:t> </a:t>
            </a:r>
            <a:r>
              <a:rPr lang="en-US" altLang="es-MX" sz="2800" dirty="0" err="1"/>
              <a:t>amarilla</a:t>
            </a:r>
            <a:r>
              <a:rPr lang="en-US" altLang="es-MX" sz="2800" dirty="0"/>
              <a:t>, y RVF, </a:t>
            </a:r>
            <a:r>
              <a:rPr lang="en-US" altLang="es-MX" sz="2800" dirty="0" err="1"/>
              <a:t>fueron</a:t>
            </a:r>
            <a:r>
              <a:rPr lang="en-US" altLang="es-MX" sz="2800" dirty="0"/>
              <a:t> 85, 111, 106, 43, y 39, </a:t>
            </a:r>
            <a:r>
              <a:rPr lang="en-US" altLang="es-MX" sz="2800" dirty="0" err="1"/>
              <a:t>respectivamente</a:t>
            </a:r>
            <a:r>
              <a:rPr lang="en-US" altLang="es-MX" sz="2800" dirty="0"/>
              <a:t>.</a:t>
            </a:r>
          </a:p>
          <a:p>
            <a:endParaRPr lang="es-MX" altLang="es-MX" sz="2800" dirty="0">
              <a:solidFill>
                <a:srgbClr val="0D0D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44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18" y="951346"/>
            <a:ext cx="10429119" cy="582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Título 1"/>
          <p:cNvSpPr>
            <a:spLocks noGrp="1"/>
          </p:cNvSpPr>
          <p:nvPr>
            <p:ph type="title"/>
          </p:nvPr>
        </p:nvSpPr>
        <p:spPr>
          <a:xfrm>
            <a:off x="1919288" y="-112273"/>
            <a:ext cx="8229600" cy="1143000"/>
          </a:xfrm>
        </p:spPr>
        <p:txBody>
          <a:bodyPr/>
          <a:lstStyle/>
          <a:p>
            <a:r>
              <a:rPr lang="es-MX" altLang="es-MX" sz="2400" b="1" dirty="0">
                <a:solidFill>
                  <a:srgbClr val="FFC000"/>
                </a:solidFill>
              </a:rPr>
              <a:t>Mapeo global de riesgos para las principales enfermedades transmitidas por </a:t>
            </a:r>
            <a:r>
              <a:rPr lang="es-MX" altLang="es-MX" sz="2400" b="1" i="1" dirty="0">
                <a:solidFill>
                  <a:srgbClr val="FFC000"/>
                </a:solidFill>
              </a:rPr>
              <a:t>Aedes </a:t>
            </a:r>
            <a:r>
              <a:rPr lang="es-MX" altLang="es-MX" sz="2400" b="1" i="1" dirty="0" err="1">
                <a:solidFill>
                  <a:srgbClr val="FFC000"/>
                </a:solidFill>
              </a:rPr>
              <a:t>aegypti</a:t>
            </a:r>
            <a:r>
              <a:rPr lang="es-MX" altLang="es-MX" sz="2400" b="1" dirty="0">
                <a:solidFill>
                  <a:srgbClr val="FFC000"/>
                </a:solidFill>
              </a:rPr>
              <a:t> y </a:t>
            </a:r>
            <a:r>
              <a:rPr lang="es-MX" altLang="es-MX" sz="2400" b="1" i="1" dirty="0">
                <a:solidFill>
                  <a:srgbClr val="FFC000"/>
                </a:solidFill>
              </a:rPr>
              <a:t>Aedes </a:t>
            </a:r>
            <a:r>
              <a:rPr lang="es-MX" altLang="es-MX" sz="2400" b="1" i="1" dirty="0" err="1">
                <a:solidFill>
                  <a:srgbClr val="FFC000"/>
                </a:solidFill>
              </a:rPr>
              <a:t>albopictus</a:t>
            </a:r>
            <a:endParaRPr lang="es-MX" altLang="es-MX" sz="3600" b="1" dirty="0"/>
          </a:p>
        </p:txBody>
      </p:sp>
    </p:spTree>
    <p:extLst>
      <p:ext uri="{BB962C8B-B14F-4D97-AF65-F5344CB8AC3E}">
        <p14:creationId xmlns:p14="http://schemas.microsoft.com/office/powerpoint/2010/main" val="4255877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2" descr="http://static01.nyt.com/images/2016/02/06/science/07ZIKA10/07ZIKA10-article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549276"/>
            <a:ext cx="8750300" cy="583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657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altLang="es-MX"/>
          </a:p>
        </p:txBody>
      </p:sp>
      <p:pic>
        <p:nvPicPr>
          <p:cNvPr id="716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0514" y="66675"/>
            <a:ext cx="8999537" cy="667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3637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9" t="10542" r="27596" b="16316"/>
          <a:stretch>
            <a:fillRect/>
          </a:stretch>
        </p:blipFill>
        <p:spPr bwMode="auto">
          <a:xfrm>
            <a:off x="1724025" y="692151"/>
            <a:ext cx="6604000" cy="578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9" t="11154" r="24751" b="10870"/>
          <a:stretch>
            <a:fillRect/>
          </a:stretch>
        </p:blipFill>
        <p:spPr bwMode="auto">
          <a:xfrm>
            <a:off x="8616951" y="188914"/>
            <a:ext cx="1782763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019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7" t="10391" r="27924" b="58437"/>
          <a:stretch>
            <a:fillRect/>
          </a:stretch>
        </p:blipFill>
        <p:spPr bwMode="auto">
          <a:xfrm>
            <a:off x="174253" y="1248710"/>
            <a:ext cx="11863743" cy="444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559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de ebola vir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47" y="373639"/>
            <a:ext cx="7325880" cy="531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Resultado de imagen de ebola vir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47" y="4165889"/>
            <a:ext cx="3629025" cy="25717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6272" y="373639"/>
            <a:ext cx="7876309" cy="582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693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18052" y="185529"/>
            <a:ext cx="11569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Casuistica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de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Viruela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del Mono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abril-junio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de 2022.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Características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Clínicas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Diagnóstico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978" t="17971" r="17174" b="16908"/>
          <a:stretch/>
        </p:blipFill>
        <p:spPr>
          <a:xfrm>
            <a:off x="465677" y="1071047"/>
            <a:ext cx="10931192" cy="521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062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470FC9-63EB-EC0D-486B-A4863408EE92}"/>
              </a:ext>
            </a:extLst>
          </p:cNvPr>
          <p:cNvSpPr txBox="1"/>
          <p:nvPr/>
        </p:nvSpPr>
        <p:spPr>
          <a:xfrm>
            <a:off x="306459" y="172519"/>
            <a:ext cx="11675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A systematic review of the epidemiology of human monkeypox outbreaks and implications for outbreak strategy.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Beer EM, et al.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Plos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Negl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 Trop Dis 2019; 13:e0007791.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05508B-A736-790C-3DEB-4B98811638DA}"/>
              </a:ext>
            </a:extLst>
          </p:cNvPr>
          <p:cNvSpPr txBox="1"/>
          <p:nvPr/>
        </p:nvSpPr>
        <p:spPr>
          <a:xfrm>
            <a:off x="306459" y="885543"/>
            <a:ext cx="112411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panose="02090604020004020304" pitchFamily="18" charset="77"/>
                <a:ea typeface="+mn-ea"/>
                <a:cs typeface="+mn-cs"/>
              </a:rPr>
              <a:t>Recent outbreaks in Nigeria (2017-18) and Cameroon (2018) have occurred where monkeypox has not been reported for over 20 years. Review 1970-2018.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106DDF-B600-D337-F9F1-14CB14E10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9" y="1622773"/>
            <a:ext cx="4225786" cy="49300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1DE72D-F70A-B669-3BCB-DFAD04B62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4385" y="1669186"/>
            <a:ext cx="6991155" cy="4493075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58C2E21-7655-D194-D757-CB96D7A13FFE}"/>
              </a:ext>
            </a:extLst>
          </p:cNvPr>
          <p:cNvCxnSpPr/>
          <p:nvPr/>
        </p:nvCxnSpPr>
        <p:spPr>
          <a:xfrm flipH="1">
            <a:off x="3081130" y="4214191"/>
            <a:ext cx="1928192" cy="69574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866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B16CD53-CA3C-5417-6970-A5742C7830D4}"/>
              </a:ext>
            </a:extLst>
          </p:cNvPr>
          <p:cNvSpPr txBox="1"/>
          <p:nvPr/>
        </p:nvSpPr>
        <p:spPr>
          <a:xfrm>
            <a:off x="2484693" y="6162821"/>
            <a:ext cx="8772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1 January through 26 November 2022, 81,107 laboratory-confirmed cases of monkeypox and 55 deaths have been reported to WHO from 110 countries/territories/areas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50C9FBF-D711-F3F0-8F94-2ED906ED26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37" t="24490" r="19260" b="10944"/>
          <a:stretch/>
        </p:blipFill>
        <p:spPr>
          <a:xfrm>
            <a:off x="1147666" y="251927"/>
            <a:ext cx="9983756" cy="579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423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AF4D345-07BE-7DB4-379B-866FB62273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75" t="16758" r="7316" b="11315"/>
          <a:stretch/>
        </p:blipFill>
        <p:spPr>
          <a:xfrm>
            <a:off x="-2740" y="0"/>
            <a:ext cx="12200589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57BD7D3-A66F-8EB8-8414-5BF4BF1EA4FB}"/>
              </a:ext>
            </a:extLst>
          </p:cNvPr>
          <p:cNvSpPr txBox="1"/>
          <p:nvPr/>
        </p:nvSpPr>
        <p:spPr>
          <a:xfrm>
            <a:off x="1" y="6212048"/>
            <a:ext cx="932855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Distribución de los casos probables de hepatitis aguda grave de etiología desconocida en niños por país, al 8 de julio de 2022 (n=1010)
</a:t>
            </a:r>
          </a:p>
        </p:txBody>
      </p:sp>
    </p:spTree>
    <p:extLst>
      <p:ext uri="{BB962C8B-B14F-4D97-AF65-F5344CB8AC3E}">
        <p14:creationId xmlns:p14="http://schemas.microsoft.com/office/powerpoint/2010/main" val="25714645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25" t="18538" r="4544" b="14374"/>
          <a:stretch/>
        </p:blipFill>
        <p:spPr>
          <a:xfrm>
            <a:off x="96252" y="120539"/>
            <a:ext cx="11983453" cy="477871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930399" y="6031347"/>
            <a:ext cx="8617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rgbClr val="3C4245"/>
                </a:solidFill>
                <a:latin typeface="Noto Sans"/>
              </a:rPr>
              <a:t>“Elaborando el mosaico”: un marco para una vigilancia </a:t>
            </a:r>
            <a:r>
              <a:rPr lang="es-MX" b="1" dirty="0" err="1">
                <a:solidFill>
                  <a:srgbClr val="3C4245"/>
                </a:solidFill>
                <a:latin typeface="Noto Sans"/>
              </a:rPr>
              <a:t>resiliente</a:t>
            </a:r>
            <a:r>
              <a:rPr lang="es-MX" b="1" dirty="0">
                <a:solidFill>
                  <a:srgbClr val="3C4245"/>
                </a:solidFill>
                <a:latin typeface="Noto Sans"/>
              </a:rPr>
              <a:t> de los virus respiratorios con potencial epidémico y pandémico</a:t>
            </a:r>
            <a:endParaRPr lang="es-MX" b="1" i="0" dirty="0">
              <a:solidFill>
                <a:srgbClr val="3C4245"/>
              </a:solidFill>
              <a:effectLst/>
              <a:latin typeface="Noto San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64450" y="5018995"/>
            <a:ext cx="116470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/>
              <a:t>La vigilancia colaborativa , un concepto clave dentro del marco de la OMS para fortalecer la arquitectura global para la prevención, preparación, respuesta y resiliencia ante emergencias sanitarias (HEPR)</a:t>
            </a:r>
          </a:p>
        </p:txBody>
      </p:sp>
    </p:spTree>
    <p:extLst>
      <p:ext uri="{BB962C8B-B14F-4D97-AF65-F5344CB8AC3E}">
        <p14:creationId xmlns:p14="http://schemas.microsoft.com/office/powerpoint/2010/main" val="4931487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7741" r="4601" b="8135"/>
          <a:stretch/>
        </p:blipFill>
        <p:spPr>
          <a:xfrm>
            <a:off x="67903" y="1530418"/>
            <a:ext cx="12002566" cy="524576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5537" t="27790" r="11082" b="54913"/>
          <a:stretch/>
        </p:blipFill>
        <p:spPr>
          <a:xfrm>
            <a:off x="885524" y="134754"/>
            <a:ext cx="10558914" cy="123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1069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613" t="37252" r="12387" b="11099"/>
          <a:stretch/>
        </p:blipFill>
        <p:spPr>
          <a:xfrm>
            <a:off x="221382" y="1936755"/>
            <a:ext cx="11656193" cy="423303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40882" y="697042"/>
            <a:ext cx="110688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/>
              <a:t>OBJETIVOS PRIORITARIOS DE LA VIGILANCIA EN CADA DOMINIO</a:t>
            </a:r>
          </a:p>
        </p:txBody>
      </p:sp>
    </p:spTree>
    <p:extLst>
      <p:ext uri="{BB962C8B-B14F-4D97-AF65-F5344CB8AC3E}">
        <p14:creationId xmlns:p14="http://schemas.microsoft.com/office/powerpoint/2010/main" val="151069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440" t="23476" r="12103" b="22125"/>
          <a:stretch/>
        </p:blipFill>
        <p:spPr>
          <a:xfrm>
            <a:off x="68859" y="1727199"/>
            <a:ext cx="12045687" cy="458123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40882" y="697042"/>
            <a:ext cx="110688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/>
              <a:t>OBJETIVOS PRIORITARIOS DE LA VIGILANCIA EN CADA DOMINIO</a:t>
            </a:r>
          </a:p>
        </p:txBody>
      </p:sp>
    </p:spTree>
    <p:extLst>
      <p:ext uri="{BB962C8B-B14F-4D97-AF65-F5344CB8AC3E}">
        <p14:creationId xmlns:p14="http://schemas.microsoft.com/office/powerpoint/2010/main" val="4237362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4263" t="23078" r="18320" b="16335"/>
          <a:stretch/>
        </p:blipFill>
        <p:spPr>
          <a:xfrm>
            <a:off x="316094" y="877455"/>
            <a:ext cx="11584095" cy="585585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87063" y="142860"/>
            <a:ext cx="110688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/>
              <a:t>OBJETIVOS PRIORITARIOS DE LA VIGILANCIA EN CADA DOMINIO</a:t>
            </a:r>
          </a:p>
        </p:txBody>
      </p:sp>
    </p:spTree>
    <p:extLst>
      <p:ext uri="{BB962C8B-B14F-4D97-AF65-F5344CB8AC3E}">
        <p14:creationId xmlns:p14="http://schemas.microsoft.com/office/powerpoint/2010/main" val="33073420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65018" y="4534890"/>
            <a:ext cx="10856422" cy="92333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dirty="0">
                <a:solidFill>
                  <a:schemeClr val="bg1"/>
                </a:solidFill>
              </a:rPr>
              <a:t>Además, los esfuerzos para desarrollar vacunas universales (es decir, vacunas que generen inmunidad contra todas las cepas de virus de la influenza o coronavirus, por ejemplo) podrían proporcionar un salto monumental en la lucha contra las infecciones presentes y futuras.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65018" y="1326294"/>
            <a:ext cx="1085642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dirty="0">
                <a:solidFill>
                  <a:schemeClr val="bg1"/>
                </a:solidFill>
              </a:rPr>
              <a:t>Cómo los patrones cambiantes demográficos, climáticos y tecnológicos pueden afectar colectivamente el riesgo de aparición de patógenos, alteraciones en la dinámica y propagación global.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65018" y="2169322"/>
            <a:ext cx="10856422" cy="12003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dirty="0">
                <a:solidFill>
                  <a:schemeClr val="bg1"/>
                </a:solidFill>
              </a:rPr>
              <a:t>Prestar cada vez más atención a los patógenos que circulan actualmente en las poblaciones de animales salvajes y domésticos, especialmente en los casos en que la agricultura se está expandiendo hacia los hábitats de las especies nativas y, a la inversa, las especies invasoras se están trasladando a regiones pobladas debido al cambio climático.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65018" y="5760074"/>
            <a:ext cx="10856422" cy="92333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dirty="0">
                <a:solidFill>
                  <a:schemeClr val="bg1"/>
                </a:solidFill>
              </a:rPr>
              <a:t>A medida que se gana la batalla contra ciertas infecciones endémicas a largo plazo, las estructuras institucionales construidas para hacer frente a estos viejos enemigos pueden ser cooptadas y adaptadas a las amenazas emergentes.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65018" y="3629105"/>
            <a:ext cx="1085642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dirty="0">
                <a:solidFill>
                  <a:schemeClr val="bg1"/>
                </a:solidFill>
              </a:rPr>
              <a:t>Al mismo tiempo, es necesario aprovechar las nuevas tecnologías, incluidos los avances en la recopilación de datos y la vigilancia (epidemiológica, clínica y genómica).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01600" y="175491"/>
            <a:ext cx="11988800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i="1" dirty="0"/>
              <a:t>Cuando y de qué magnitud la siguiente pandemia. ¿Estamos preparados?</a:t>
            </a:r>
          </a:p>
          <a:p>
            <a:pPr algn="ctr"/>
            <a:r>
              <a:rPr lang="es-MX" sz="2800" b="1" i="1" dirty="0"/>
              <a:t>Consideraciones Fundamentales</a:t>
            </a:r>
          </a:p>
        </p:txBody>
      </p:sp>
    </p:spTree>
    <p:extLst>
      <p:ext uri="{BB962C8B-B14F-4D97-AF65-F5344CB8AC3E}">
        <p14:creationId xmlns:p14="http://schemas.microsoft.com/office/powerpoint/2010/main" val="33882177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67789" y="4701999"/>
            <a:ext cx="10856422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b="1" dirty="0">
                <a:solidFill>
                  <a:schemeClr val="bg1"/>
                </a:solidFill>
              </a:rPr>
              <a:t>Discriminación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67789" y="3062474"/>
            <a:ext cx="10856422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b="1" dirty="0">
                <a:solidFill>
                  <a:schemeClr val="bg1"/>
                </a:solidFill>
              </a:rPr>
              <a:t>Inequidades nacionales e internacionales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74254" y="2245903"/>
            <a:ext cx="10856422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b="1" dirty="0">
                <a:solidFill>
                  <a:schemeClr val="bg1"/>
                </a:solidFill>
              </a:rPr>
              <a:t>Decisiones gubernamentales sin sustento científico.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74254" y="3879045"/>
            <a:ext cx="10856422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b="1" dirty="0">
                <a:solidFill>
                  <a:schemeClr val="bg1"/>
                </a:solidFill>
              </a:rPr>
              <a:t>Infraestructura, equipamiento e insumos para la atención deficientes.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01600" y="175491"/>
            <a:ext cx="11988800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i="1" dirty="0"/>
              <a:t>Cuando y de qué magnitud la siguiente pandemia. ¿Estamos preparados?</a:t>
            </a:r>
          </a:p>
          <a:p>
            <a:pPr algn="ctr"/>
            <a:r>
              <a:rPr lang="es-MX" sz="2800" b="1" i="1" dirty="0"/>
              <a:t>Amenazas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74254" y="1481901"/>
            <a:ext cx="10856422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b="1" dirty="0">
                <a:solidFill>
                  <a:schemeClr val="bg1"/>
                </a:solidFill>
              </a:rPr>
              <a:t>Comunicación social deficiente.</a:t>
            </a:r>
          </a:p>
        </p:txBody>
      </p:sp>
    </p:spTree>
    <p:extLst>
      <p:ext uri="{BB962C8B-B14F-4D97-AF65-F5344CB8AC3E}">
        <p14:creationId xmlns:p14="http://schemas.microsoft.com/office/powerpoint/2010/main" val="3927036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67789" y="5150175"/>
            <a:ext cx="10856422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b="1" dirty="0">
                <a:solidFill>
                  <a:schemeClr val="bg1"/>
                </a:solidFill>
              </a:rPr>
              <a:t>Protocolos para la reconversión de infraestructura y del personal de la salud.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67789" y="3341373"/>
            <a:ext cx="10856422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b="1" dirty="0">
                <a:solidFill>
                  <a:schemeClr val="bg1"/>
                </a:solidFill>
              </a:rPr>
              <a:t>Biotecnología molecular-genómica (Vacunas, Fármacos, </a:t>
            </a:r>
            <a:r>
              <a:rPr lang="es-MX" sz="2800" b="1" dirty="0" err="1">
                <a:solidFill>
                  <a:schemeClr val="bg1"/>
                </a:solidFill>
              </a:rPr>
              <a:t>Inmunomoduladores</a:t>
            </a:r>
            <a:r>
              <a:rPr lang="es-MX" sz="2800" b="1" dirty="0">
                <a:solidFill>
                  <a:schemeClr val="bg1"/>
                </a:solidFill>
              </a:rPr>
              <a:t>, </a:t>
            </a:r>
            <a:r>
              <a:rPr lang="es-MX" sz="2800" b="1" dirty="0" err="1">
                <a:solidFill>
                  <a:schemeClr val="bg1"/>
                </a:solidFill>
              </a:rPr>
              <a:t>etc</a:t>
            </a:r>
            <a:r>
              <a:rPr lang="es-MX" sz="2800" b="1" dirty="0">
                <a:solidFill>
                  <a:schemeClr val="bg1"/>
                </a:solidFill>
              </a:rPr>
              <a:t>).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74254" y="2245903"/>
            <a:ext cx="10856422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b="1" dirty="0">
                <a:solidFill>
                  <a:schemeClr val="bg1"/>
                </a:solidFill>
              </a:rPr>
              <a:t>Sistemas y plataformas para la vigilancia epidemiológica </a:t>
            </a:r>
            <a:r>
              <a:rPr lang="es-MX" sz="2800" b="1" dirty="0" err="1">
                <a:solidFill>
                  <a:schemeClr val="bg1"/>
                </a:solidFill>
              </a:rPr>
              <a:t>georeferenciada</a:t>
            </a:r>
            <a:r>
              <a:rPr lang="es-MX" sz="2800" b="1" dirty="0">
                <a:solidFill>
                  <a:schemeClr val="bg1"/>
                </a:solidFill>
              </a:rPr>
              <a:t> en tiempo real.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67789" y="4461217"/>
            <a:ext cx="10856422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b="1" dirty="0">
                <a:solidFill>
                  <a:schemeClr val="bg1"/>
                </a:solidFill>
              </a:rPr>
              <a:t>Fortalecimiento de infraestructura y equipamiento para la atención.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01600" y="175491"/>
            <a:ext cx="11988800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i="1" dirty="0"/>
              <a:t>Cuando y de qué magnitud la siguiente pandemia. ¿Estamos preparados?</a:t>
            </a:r>
          </a:p>
          <a:p>
            <a:pPr algn="ctr"/>
            <a:r>
              <a:rPr lang="es-MX" sz="2800" b="1" i="1" dirty="0"/>
              <a:t>Avances y Valores Significativos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74254" y="1481901"/>
            <a:ext cx="10856422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b="1" dirty="0">
                <a:solidFill>
                  <a:schemeClr val="bg1"/>
                </a:solidFill>
              </a:rPr>
              <a:t>Protocolos de protección personal y social para la prevención.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67789" y="6245645"/>
            <a:ext cx="10856422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b="1" dirty="0">
                <a:solidFill>
                  <a:schemeClr val="bg1"/>
                </a:solidFill>
              </a:rPr>
              <a:t>Personal de la salud altamente comprometido y sociedad solidaria.</a:t>
            </a:r>
          </a:p>
        </p:txBody>
      </p:sp>
    </p:spTree>
    <p:extLst>
      <p:ext uri="{BB962C8B-B14F-4D97-AF65-F5344CB8AC3E}">
        <p14:creationId xmlns:p14="http://schemas.microsoft.com/office/powerpoint/2010/main" val="2184400518"/>
      </p:ext>
    </p:extLst>
  </p:cSld>
  <p:clrMapOvr>
    <a:masterClrMapping/>
  </p:clrMapOvr>
</p:sld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Tema de Office">
  <a:themeElements>
    <a:clrScheme name="Personalizado 12">
      <a:dk1>
        <a:sysClr val="windowText" lastClr="000000"/>
      </a:dk1>
      <a:lt1>
        <a:sysClr val="window" lastClr="FFFFFF"/>
      </a:lt1>
      <a:dk2>
        <a:srgbClr val="063DE8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8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9.xml><?xml version="1.0" encoding="utf-8"?>
<a:theme xmlns:a="http://schemas.openxmlformats.org/drawingml/2006/main" name="1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2360</TotalTime>
  <Words>2080</Words>
  <Application>Microsoft Office PowerPoint</Application>
  <PresentationFormat>Panorámica</PresentationFormat>
  <Paragraphs>262</Paragraphs>
  <Slides>44</Slides>
  <Notes>0</Notes>
  <HiddenSlides>7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9</vt:i4>
      </vt:variant>
      <vt:variant>
        <vt:lpstr>Títulos de diapositiva</vt:lpstr>
      </vt:variant>
      <vt:variant>
        <vt:i4>44</vt:i4>
      </vt:variant>
    </vt:vector>
  </HeadingPairs>
  <TitlesOfParts>
    <vt:vector size="65" baseType="lpstr">
      <vt:lpstr>MS PGothic</vt:lpstr>
      <vt:lpstr>American Typewriter</vt:lpstr>
      <vt:lpstr>Aptos</vt:lpstr>
      <vt:lpstr>Aptos Display</vt:lpstr>
      <vt:lpstr>Arial</vt:lpstr>
      <vt:lpstr>Bookman Old Style</vt:lpstr>
      <vt:lpstr>Calibri</vt:lpstr>
      <vt:lpstr>Calibri Light</vt:lpstr>
      <vt:lpstr>Noto Sans</vt:lpstr>
      <vt:lpstr>Rockwell</vt:lpstr>
      <vt:lpstr>Times New Roman</vt:lpstr>
      <vt:lpstr>Wingdings</vt:lpstr>
      <vt:lpstr>Tema de Office</vt:lpstr>
      <vt:lpstr>Office Theme</vt:lpstr>
      <vt:lpstr>1_Tema de Office</vt:lpstr>
      <vt:lpstr>2_Tema de Office</vt:lpstr>
      <vt:lpstr>3_Tema de Office</vt:lpstr>
      <vt:lpstr>1_Office Theme</vt:lpstr>
      <vt:lpstr>Damask</vt:lpstr>
      <vt:lpstr>Retrospección</vt:lpstr>
      <vt:lpstr>13_Tema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CORONAVIRUS Y ENFERMEDAD EN EL HUMANO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Mapeo global de riesgos para las principales enfermedades transmitidas por Aedes aegypti y Aedes albopictus</vt:lpstr>
      <vt:lpstr>Mapeo global de riesgos para las principales enfermedades transmitidas por Aedes aegypti y Aedes albopictus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68</cp:revision>
  <dcterms:created xsi:type="dcterms:W3CDTF">2024-02-28T06:32:55Z</dcterms:created>
  <dcterms:modified xsi:type="dcterms:W3CDTF">2024-08-23T15:20:14Z</dcterms:modified>
</cp:coreProperties>
</file>